
<file path=[Content_Types].xml><?xml version="1.0" encoding="utf-8"?>
<Types xmlns="http://schemas.openxmlformats.org/package/2006/content-types">
  <Default Extension="jpeg" ContentType="image/jpeg"/>
  <Default Extension="jpg" ContentType="image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7" r:id="rId3"/>
    <p:sldId id="309" r:id="rId4"/>
    <p:sldId id="270" r:id="rId5"/>
    <p:sldId id="269" r:id="rId6"/>
    <p:sldId id="289" r:id="rId7"/>
    <p:sldId id="290" r:id="rId8"/>
    <p:sldId id="295" r:id="rId9"/>
    <p:sldId id="298" r:id="rId10"/>
    <p:sldId id="297" r:id="rId11"/>
    <p:sldId id="296" r:id="rId12"/>
    <p:sldId id="301" r:id="rId13"/>
    <p:sldId id="30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9" r:id="rId22"/>
    <p:sldId id="294" r:id="rId23"/>
    <p:sldId id="307" r:id="rId24"/>
    <p:sldId id="306" r:id="rId25"/>
    <p:sldId id="305" r:id="rId26"/>
    <p:sldId id="304" r:id="rId27"/>
    <p:sldId id="303" r:id="rId28"/>
    <p:sldId id="302" r:id="rId29"/>
    <p:sldId id="282" r:id="rId30"/>
    <p:sldId id="283" r:id="rId31"/>
    <p:sldId id="284" r:id="rId32"/>
    <p:sldId id="285" r:id="rId33"/>
    <p:sldId id="286" r:id="rId34"/>
    <p:sldId id="293" r:id="rId35"/>
    <p:sldId id="266" r:id="rId36"/>
    <p:sldId id="348" r:id="rId37"/>
    <p:sldId id="349" r:id="rId38"/>
    <p:sldId id="350" r:id="rId39"/>
    <p:sldId id="351" r:id="rId40"/>
    <p:sldId id="352" r:id="rId41"/>
    <p:sldId id="353" r:id="rId42"/>
    <p:sldId id="354" r:id="rId43"/>
    <p:sldId id="355" r:id="rId44"/>
    <p:sldId id="356" r:id="rId45"/>
    <p:sldId id="357" r:id="rId46"/>
    <p:sldId id="358" r:id="rId47"/>
    <p:sldId id="310" r:id="rId48"/>
    <p:sldId id="311" r:id="rId49"/>
    <p:sldId id="312" r:id="rId50"/>
    <p:sldId id="359" r:id="rId51"/>
    <p:sldId id="360" r:id="rId52"/>
    <p:sldId id="361" r:id="rId53"/>
    <p:sldId id="362" r:id="rId54"/>
    <p:sldId id="363" r:id="rId55"/>
    <p:sldId id="318" r:id="rId56"/>
    <p:sldId id="364" r:id="rId57"/>
    <p:sldId id="365" r:id="rId58"/>
    <p:sldId id="322" r:id="rId59"/>
    <p:sldId id="367" r:id="rId60"/>
    <p:sldId id="292" r:id="rId61"/>
    <p:sldId id="369" r:id="rId62"/>
    <p:sldId id="370" r:id="rId63"/>
    <p:sldId id="366" r:id="rId64"/>
    <p:sldId id="325" r:id="rId65"/>
    <p:sldId id="371" r:id="rId66"/>
    <p:sldId id="372" r:id="rId67"/>
    <p:sldId id="373" r:id="rId68"/>
    <p:sldId id="374" r:id="rId69"/>
    <p:sldId id="375" r:id="rId70"/>
    <p:sldId id="330" r:id="rId71"/>
    <p:sldId id="376" r:id="rId72"/>
    <p:sldId id="377" r:id="rId73"/>
    <p:sldId id="378" r:id="rId74"/>
    <p:sldId id="379" r:id="rId75"/>
    <p:sldId id="380" r:id="rId76"/>
    <p:sldId id="278" r:id="rId77"/>
    <p:sldId id="381" r:id="rId78"/>
    <p:sldId id="336" r:id="rId79"/>
    <p:sldId id="382" r:id="rId80"/>
    <p:sldId id="280" r:id="rId81"/>
    <p:sldId id="383" r:id="rId82"/>
    <p:sldId id="384" r:id="rId83"/>
    <p:sldId id="385" r:id="rId84"/>
    <p:sldId id="386" r:id="rId85"/>
    <p:sldId id="281" r:id="rId86"/>
    <p:sldId id="389" r:id="rId87"/>
    <p:sldId id="387" r:id="rId88"/>
    <p:sldId id="344" r:id="rId89"/>
    <p:sldId id="390" r:id="rId90"/>
    <p:sldId id="388" r:id="rId91"/>
    <p:sldId id="347" r:id="rId9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40B790-54B6-4906-BEA8-C79FCFF38FC2}" v="5" dt="2021-07-21T01:54:57.0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97" d="100"/>
          <a:sy n="97" d="100"/>
        </p:scale>
        <p:origin x="424" y="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A3290F-B545-40F6-BC3B-E6D3D72DE0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11E33F3-885B-4603-9E68-6D98C1AB44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8B7812-E47C-4B67-9E77-D8402EAE5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63AEE-2FF7-452A-B13A-A35EE1964B77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F33D2A-D3AF-48B5-A6BD-EDD00F42D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AE65CE-7951-42C1-907D-8F20C02D0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D1C2-32DD-4B66-B6F0-B4791AD198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5155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D4FBDC-C294-406F-BA08-9E2D81B23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0D77DA4-7235-496A-B85F-A0359D9DD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913F61-37FE-4DAB-B356-0F7F7C3D2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63AEE-2FF7-452A-B13A-A35EE1964B77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24FF39-21C3-4A6F-A948-6FC7F8DFA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8DA531-EE13-4512-B7ED-3D583F4F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D1C2-32DD-4B66-B6F0-B4791AD198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311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81B32DE-08AB-4FC6-AF8B-ED205699FF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FEE930-9B6E-431B-9EB4-881D8291F5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4B3036-0192-4FE6-A260-08C3ED454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63AEE-2FF7-452A-B13A-A35EE1964B77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59AE51-9C10-4F5F-BF6B-43BA3266D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77E281-7383-4D37-8626-9B1B540D7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D1C2-32DD-4B66-B6F0-B4791AD198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9128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709" y="-32175"/>
            <a:ext cx="12301418" cy="692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2867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41" y="-30787"/>
            <a:ext cx="12298950" cy="692096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167" y="6286774"/>
            <a:ext cx="833120" cy="487990"/>
          </a:xfrm>
          <a:prstGeom prst="rect">
            <a:avLst/>
          </a:prstGeom>
        </p:spPr>
      </p:pic>
      <p:cxnSp>
        <p:nvCxnSpPr>
          <p:cNvPr id="9" name="Google Shape;144;p14"/>
          <p:cNvCxnSpPr/>
          <p:nvPr userDrawn="1"/>
        </p:nvCxnSpPr>
        <p:spPr>
          <a:xfrm>
            <a:off x="248999" y="6511137"/>
            <a:ext cx="107701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340157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" t="90333" r="814" b="310"/>
          <a:stretch>
            <a:fillRect/>
          </a:stretch>
        </p:blipFill>
        <p:spPr>
          <a:xfrm>
            <a:off x="-1" y="6205415"/>
            <a:ext cx="12192001" cy="652586"/>
          </a:xfrm>
          <a:prstGeom prst="rect">
            <a:avLst/>
          </a:prstGeom>
          <a:ln>
            <a:noFill/>
          </a:ln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167" y="6286774"/>
            <a:ext cx="833120" cy="487990"/>
          </a:xfrm>
          <a:prstGeom prst="rect">
            <a:avLst/>
          </a:prstGeom>
        </p:spPr>
      </p:pic>
      <p:cxnSp>
        <p:nvCxnSpPr>
          <p:cNvPr id="9" name="Google Shape;144;p14"/>
          <p:cNvCxnSpPr/>
          <p:nvPr userDrawn="1"/>
        </p:nvCxnSpPr>
        <p:spPr>
          <a:xfrm>
            <a:off x="214275" y="793244"/>
            <a:ext cx="81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31993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38521"/>
              </a:gs>
              <a:gs pos="100000">
                <a:srgbClr val="FA9C1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 rot="10800000">
            <a:off x="0" y="0"/>
            <a:ext cx="12192000" cy="2367023"/>
          </a:xfrm>
          <a:prstGeom prst="rect">
            <a:avLst/>
          </a:prstGeom>
          <a:gradFill flip="none" rotWithShape="1">
            <a:gsLst>
              <a:gs pos="0">
                <a:srgbClr val="F38521"/>
              </a:gs>
              <a:gs pos="100000">
                <a:srgbClr val="FA9C1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854980" y="618730"/>
            <a:ext cx="778860" cy="652557"/>
          </a:xfrm>
          <a:custGeom>
            <a:avLst/>
            <a:gdLst/>
            <a:ahLst/>
            <a:cxnLst/>
            <a:rect l="l" t="t" r="r" b="b"/>
            <a:pathLst>
              <a:path w="778860" h="652557">
                <a:moveTo>
                  <a:pt x="717814" y="0"/>
                </a:moveTo>
                <a:lnTo>
                  <a:pt x="778860" y="111566"/>
                </a:lnTo>
                <a:cubicBezTo>
                  <a:pt x="714612" y="143361"/>
                  <a:pt x="666284" y="182917"/>
                  <a:pt x="633876" y="230237"/>
                </a:cubicBezTo>
                <a:cubicBezTo>
                  <a:pt x="601467" y="277556"/>
                  <a:pt x="585241" y="318691"/>
                  <a:pt x="585197" y="353644"/>
                </a:cubicBezTo>
                <a:cubicBezTo>
                  <a:pt x="589495" y="351363"/>
                  <a:pt x="595634" y="349083"/>
                  <a:pt x="603616" y="346802"/>
                </a:cubicBezTo>
                <a:cubicBezTo>
                  <a:pt x="611598" y="344522"/>
                  <a:pt x="620895" y="343294"/>
                  <a:pt x="631508" y="343119"/>
                </a:cubicBezTo>
                <a:cubicBezTo>
                  <a:pt x="675319" y="344127"/>
                  <a:pt x="710314" y="358950"/>
                  <a:pt x="736496" y="387587"/>
                </a:cubicBezTo>
                <a:cubicBezTo>
                  <a:pt x="762677" y="416224"/>
                  <a:pt x="776097" y="452624"/>
                  <a:pt x="776754" y="496785"/>
                </a:cubicBezTo>
                <a:cubicBezTo>
                  <a:pt x="776491" y="540114"/>
                  <a:pt x="762282" y="576601"/>
                  <a:pt x="734128" y="606247"/>
                </a:cubicBezTo>
                <a:cubicBezTo>
                  <a:pt x="705973" y="635893"/>
                  <a:pt x="665451" y="651329"/>
                  <a:pt x="612562" y="652557"/>
                </a:cubicBezTo>
                <a:cubicBezTo>
                  <a:pt x="558797" y="651066"/>
                  <a:pt x="514767" y="629314"/>
                  <a:pt x="480472" y="587302"/>
                </a:cubicBezTo>
                <a:cubicBezTo>
                  <a:pt x="446178" y="545289"/>
                  <a:pt x="428460" y="491961"/>
                  <a:pt x="427320" y="427320"/>
                </a:cubicBezTo>
                <a:cubicBezTo>
                  <a:pt x="429820" y="322814"/>
                  <a:pt x="459027" y="234491"/>
                  <a:pt x="514942" y="162350"/>
                </a:cubicBezTo>
                <a:cubicBezTo>
                  <a:pt x="570857" y="90209"/>
                  <a:pt x="638481" y="36092"/>
                  <a:pt x="717814" y="0"/>
                </a:cubicBezTo>
                <a:close/>
                <a:moveTo>
                  <a:pt x="290494" y="0"/>
                </a:moveTo>
                <a:lnTo>
                  <a:pt x="349434" y="111566"/>
                </a:lnTo>
                <a:cubicBezTo>
                  <a:pt x="286196" y="143361"/>
                  <a:pt x="238482" y="182917"/>
                  <a:pt x="206293" y="230237"/>
                </a:cubicBezTo>
                <a:cubicBezTo>
                  <a:pt x="174103" y="277556"/>
                  <a:pt x="157965" y="318691"/>
                  <a:pt x="157877" y="353644"/>
                </a:cubicBezTo>
                <a:cubicBezTo>
                  <a:pt x="162219" y="351363"/>
                  <a:pt x="168271" y="349083"/>
                  <a:pt x="176033" y="346802"/>
                </a:cubicBezTo>
                <a:cubicBezTo>
                  <a:pt x="183795" y="344522"/>
                  <a:pt x="192478" y="343294"/>
                  <a:pt x="202083" y="343119"/>
                </a:cubicBezTo>
                <a:cubicBezTo>
                  <a:pt x="246902" y="344127"/>
                  <a:pt x="282512" y="358950"/>
                  <a:pt x="308913" y="387587"/>
                </a:cubicBezTo>
                <a:cubicBezTo>
                  <a:pt x="335313" y="416224"/>
                  <a:pt x="348820" y="452624"/>
                  <a:pt x="349434" y="496785"/>
                </a:cubicBezTo>
                <a:cubicBezTo>
                  <a:pt x="349040" y="540114"/>
                  <a:pt x="334568" y="576601"/>
                  <a:pt x="306018" y="606247"/>
                </a:cubicBezTo>
                <a:cubicBezTo>
                  <a:pt x="277469" y="635893"/>
                  <a:pt x="237210" y="651329"/>
                  <a:pt x="185242" y="652557"/>
                </a:cubicBezTo>
                <a:cubicBezTo>
                  <a:pt x="131476" y="651066"/>
                  <a:pt x="87446" y="629314"/>
                  <a:pt x="53152" y="587302"/>
                </a:cubicBezTo>
                <a:cubicBezTo>
                  <a:pt x="18858" y="545289"/>
                  <a:pt x="1140" y="491961"/>
                  <a:pt x="0" y="427320"/>
                </a:cubicBezTo>
                <a:cubicBezTo>
                  <a:pt x="2500" y="322814"/>
                  <a:pt x="31707" y="234491"/>
                  <a:pt x="87622" y="162350"/>
                </a:cubicBezTo>
                <a:cubicBezTo>
                  <a:pt x="143537" y="90209"/>
                  <a:pt x="211161" y="36092"/>
                  <a:pt x="2904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90204"/>
              <a:buNone/>
              <a:defRPr/>
            </a:pPr>
            <a:endParaRPr kumimoji="0" lang="en-US" sz="16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sym typeface="Work San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752" y="222330"/>
            <a:ext cx="2878268" cy="28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6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EE261D-906C-4479-9536-2549732DB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1A7352-F015-448D-8895-830589636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95136D-E7EF-49DE-989E-853A4101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63AEE-2FF7-452A-B13A-A35EE1964B77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6EF1DC-6F24-4D9B-B79A-E3406594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D6F23B-19D9-4E9B-9AB6-085D18F22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D1C2-32DD-4B66-B6F0-B4791AD198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984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57DD56-E72F-4B00-A4EC-3915D5522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5E4205-499E-457A-B9E6-B00F9E200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273C93-19A6-4468-B1AB-17CF984B9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63AEE-2FF7-452A-B13A-A35EE1964B77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2ED037-FF94-4DEB-9A27-38EEE5171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0A9187-0713-414E-9E15-CA8C3DB29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D1C2-32DD-4B66-B6F0-B4791AD198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83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6275CD-C108-47A2-B434-E52D09207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932A37-897C-4098-820D-EA91BD5746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384C4C-C623-4209-94BC-2EE2F0D141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C9A36CD-5F65-4939-B995-79B06D0CD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63AEE-2FF7-452A-B13A-A35EE1964B77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424880A-E70A-484B-B2C9-234E7245E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A69B3A-AC08-4F83-BB88-0BD94C19C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D1C2-32DD-4B66-B6F0-B4791AD198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082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A44AB2-EAEB-4719-8652-94F43EC26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46AED4-C9D5-4FFF-B339-E99A0F3DA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D0EF73F-83CF-4F47-832D-80154F2E1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A503C68-B920-48B8-AFA7-580177D2EA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D66AAD4-C1B5-4C28-85CE-373B30BDF7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6A03D0F-A145-4A01-98E2-A37B79AE7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63AEE-2FF7-452A-B13A-A35EE1964B77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FE7ED8C-16CE-4E35-8B35-0E0C02F2E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74742E6-9F5F-4745-AB2C-5CBB0EB15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D1C2-32DD-4B66-B6F0-B4791AD198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566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3C57CA-B79F-441D-A840-323576191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ABF77D4-9F38-43BB-9903-F8EB07226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63AEE-2FF7-452A-B13A-A35EE1964B77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22CE8C2-CEF8-44E9-BB8D-8EDC8A9FB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B0AD2AB-FACB-4381-8772-B7D746CF5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D1C2-32DD-4B66-B6F0-B4791AD198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57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96BE94E-58EF-45C6-B9D0-0FB42EF3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63AEE-2FF7-452A-B13A-A35EE1964B77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E799417-054E-4E21-8852-4C31FA602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2754C8-5440-4248-A628-6D0619752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D1C2-32DD-4B66-B6F0-B4791AD198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039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B65D0-1EAE-4194-B4EB-4B7873AAD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74EB7A-8E2F-4591-B713-EE34E202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6FE4249-D885-4694-9ADD-B657869BD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C377CF9-95B6-4DA9-B1BF-49F0E1C01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63AEE-2FF7-452A-B13A-A35EE1964B77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57F823D-B3F9-4260-87EE-CE0A4A001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BB1013-D34F-44A1-AE61-750865E0D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D1C2-32DD-4B66-B6F0-B4791AD198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628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B33A38-82E1-4EA4-9884-7B59E95F3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1B99C6E-DD5D-4E97-B83B-58A6120795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064C7A2-7EED-4A00-9376-DA223576C5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77D775-F7E5-4DF0-8C94-579175DD7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63AEE-2FF7-452A-B13A-A35EE1964B77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59D6BC8-C043-4D60-87EA-0C87F48AA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50F2EA-80F0-4415-901C-3F0304B50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D1C2-32DD-4B66-B6F0-B4791AD198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947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7BC7F20-A353-4354-B337-71B8A784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FE2635-6FDD-4FB5-9CCE-ECBBD3A62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BB2BB6-7F31-4CE9-8EFD-0AF605E548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963AEE-2FF7-452A-B13A-A35EE1964B77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4F3889-41D7-4D13-8B60-141275685D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44BC1F-1CAF-48D0-8714-C4239E34B5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1D1C2-32DD-4B66-B6F0-B4791AD198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374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sbin/casnode" TargetMode="External"/><Relationship Id="rId2" Type="http://schemas.openxmlformats.org/officeDocument/2006/relationships/hyperlink" Target="https://forum.casbin.com/" TargetMode="Externa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jpg"/><Relationship Id="rId4" Type="http://schemas.openxmlformats.org/officeDocument/2006/relationships/hyperlink" Target="mailto:admin@casbin.org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or.casbin.com/" TargetMode="External"/><Relationship Id="rId2" Type="http://schemas.openxmlformats.org/officeDocument/2006/relationships/hyperlink" Target="https://github.com/casbin/casdoor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.casbin.com/" TargetMode="External"/><Relationship Id="rId2" Type="http://schemas.openxmlformats.org/officeDocument/2006/relationships/hyperlink" Target="https://github.com/casbin/casnode" TargetMode="Externa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42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rta.gov.cn/module/download/downfile.jsp?classid=0&amp;filename=e2ed95c223c34e38aa163b01030655aa.pdf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www.youtube.com/watch?v=Z5dUxH4PqYM" TargetMode="External"/><Relationship Id="rId4" Type="http://schemas.openxmlformats.org/officeDocument/2006/relationships/hyperlink" Target="https://www.youtube.com/watch?v=OTT84oplR9o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9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jos.org.cn/1000-9825/5624.htm" TargetMode="External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4.jpe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casbin.org/docs/en/adapters" TargetMode="External"/><Relationship Id="rId4" Type="http://schemas.openxmlformats.org/officeDocument/2006/relationships/image" Target="../media/image6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casbin.org/docs/en/watchers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casbin.org/docs/en/role-managers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hyperlink" Target="http://tutu.ru/" TargetMode="External"/><Relationship Id="rId7" Type="http://schemas.openxmlformats.org/officeDocument/2006/relationships/image" Target="../media/image82.png"/><Relationship Id="rId2" Type="http://schemas.openxmlformats.org/officeDocument/2006/relationships/hyperlink" Target="https://www.youtube.com/watch?v=OTT84oplR9o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1.png"/><Relationship Id="rId5" Type="http://schemas.openxmlformats.org/officeDocument/2006/relationships/hyperlink" Target="https://ies2019.cyberport.hk/wp-content/uploads/2019/04/Cyber_Qingni-Shen.pdf" TargetMode="External"/><Relationship Id="rId4" Type="http://schemas.openxmlformats.org/officeDocument/2006/relationships/hyperlink" Target="https://www.youtube.com/watch?v=Z5dUxH4PqYM" TargetMode="Externa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casbin.org/" TargetMode="External"/><Relationship Id="rId2" Type="http://schemas.openxmlformats.org/officeDocument/2006/relationships/hyperlink" Target="https://github.com/casbin/casnode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mailto:admin@casbin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51787" y="2495490"/>
            <a:ext cx="3488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Casnode 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论坛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19437" y="413706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罗杨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619437" y="4629250"/>
            <a:ext cx="3133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prstClr val="white"/>
                </a:solidFill>
                <a:latin typeface="Arial" panose="020B0604020202090204"/>
                <a:ea typeface="微软雅黑 Light"/>
              </a:rPr>
              <a:t>北京大学博士</a:t>
            </a:r>
            <a:endParaRPr lang="en-US" altLang="zh-CN" dirty="0">
              <a:solidFill>
                <a:prstClr val="white"/>
              </a:solidFill>
              <a:latin typeface="Arial" panose="020B0604020202090204"/>
              <a:ea typeface="微软雅黑 Light"/>
            </a:endParaRPr>
          </a:p>
          <a:p>
            <a:pPr>
              <a:defRPr/>
            </a:pPr>
            <a:r>
              <a:rPr lang="en-US" altLang="zh-CN" dirty="0" err="1">
                <a:solidFill>
                  <a:prstClr val="white"/>
                </a:solidFill>
                <a:latin typeface="Arial" panose="020B0604020202090204"/>
                <a:ea typeface="微软雅黑 Light"/>
              </a:rPr>
              <a:t>Casbin</a:t>
            </a:r>
            <a:r>
              <a:rPr lang="zh-CN" altLang="en-US">
                <a:solidFill>
                  <a:prstClr val="white"/>
                </a:solidFill>
                <a:latin typeface="Arial" panose="020B0604020202090204"/>
                <a:ea typeface="微软雅黑 Light"/>
              </a:rPr>
              <a:t>开源社</a:t>
            </a:r>
            <a:r>
              <a:rPr lang="zh-CN" altLang="en-US" dirty="0">
                <a:solidFill>
                  <a:prstClr val="white"/>
                </a:solidFill>
                <a:latin typeface="Arial" panose="020B0604020202090204"/>
                <a:ea typeface="微软雅黑 Light"/>
              </a:rPr>
              <a:t>区创始人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 Light"/>
              <a:cs typeface="+mn-cs"/>
            </a:endParaRPr>
          </a:p>
        </p:txBody>
      </p:sp>
      <p:sp>
        <p:nvSpPr>
          <p:cNvPr id="5" name="乘号 4"/>
          <p:cNvSpPr/>
          <p:nvPr/>
        </p:nvSpPr>
        <p:spPr>
          <a:xfrm>
            <a:off x="4849718" y="3442084"/>
            <a:ext cx="384048" cy="384048"/>
          </a:xfrm>
          <a:prstGeom prst="mathMultiply">
            <a:avLst>
              <a:gd name="adj1" fmla="val 26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 Light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128" y="1539429"/>
            <a:ext cx="999744" cy="585588"/>
          </a:xfrm>
          <a:prstGeom prst="rect">
            <a:avLst/>
          </a:prstGeom>
        </p:spPr>
      </p:pic>
      <p:pic>
        <p:nvPicPr>
          <p:cNvPr id="7" name="Google Shape;15;p2" descr="/Users/astaxie/Documents/GOCN/2021/GopherChina/设计/IP1.jpgIP1"/>
          <p:cNvPicPr preferRelativeResize="0"/>
          <p:nvPr/>
        </p:nvPicPr>
        <p:blipFill>
          <a:blip r:embed="rId3"/>
          <a:srcRect/>
          <a:stretch>
            <a:fillRect/>
          </a:stretch>
        </p:blipFill>
        <p:spPr>
          <a:xfrm>
            <a:off x="4606704" y="4257098"/>
            <a:ext cx="879696" cy="822960"/>
          </a:xfrm>
          <a:prstGeom prst="flowChartConnector">
            <a:avLst/>
          </a:prstGeom>
          <a:noFill/>
          <a:ln w="38100">
            <a:solidFill>
              <a:schemeClr val="bg1"/>
            </a:solidFill>
          </a:ln>
        </p:spPr>
      </p:pic>
      <p:cxnSp>
        <p:nvCxnSpPr>
          <p:cNvPr id="8" name="直接连接符 7"/>
          <p:cNvCxnSpPr/>
          <p:nvPr/>
        </p:nvCxnSpPr>
        <p:spPr>
          <a:xfrm>
            <a:off x="5707067" y="4599405"/>
            <a:ext cx="178347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1C8AD02C-EAC6-4497-8BE1-46792D8AA800}"/>
              </a:ext>
            </a:extLst>
          </p:cNvPr>
          <p:cNvSpPr txBox="1"/>
          <p:nvPr/>
        </p:nvSpPr>
        <p:spPr>
          <a:xfrm>
            <a:off x="3271097" y="3286083"/>
            <a:ext cx="1642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Casbin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AC0D112-F671-44F5-AE9D-55A5DBDCCCE8}"/>
              </a:ext>
            </a:extLst>
          </p:cNvPr>
          <p:cNvSpPr txBox="1"/>
          <p:nvPr/>
        </p:nvSpPr>
        <p:spPr>
          <a:xfrm>
            <a:off x="5336088" y="3316170"/>
            <a:ext cx="1961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Casdoor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乘号 10">
            <a:extLst>
              <a:ext uri="{FF2B5EF4-FFF2-40B4-BE49-F238E27FC236}">
                <a16:creationId xmlns:a16="http://schemas.microsoft.com/office/drawing/2014/main" id="{EDF1EF59-9CDD-4B10-AB09-F46A8A71C5EC}"/>
              </a:ext>
            </a:extLst>
          </p:cNvPr>
          <p:cNvSpPr/>
          <p:nvPr/>
        </p:nvSpPr>
        <p:spPr>
          <a:xfrm>
            <a:off x="7239699" y="3449994"/>
            <a:ext cx="384048" cy="384048"/>
          </a:xfrm>
          <a:prstGeom prst="mathMultiply">
            <a:avLst>
              <a:gd name="adj1" fmla="val 26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 Light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79EB68F-A2BC-47A1-AD7E-1DE365F37988}"/>
              </a:ext>
            </a:extLst>
          </p:cNvPr>
          <p:cNvSpPr txBox="1"/>
          <p:nvPr/>
        </p:nvSpPr>
        <p:spPr>
          <a:xfrm>
            <a:off x="7726069" y="3326727"/>
            <a:ext cx="1642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Beego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0C012C-2E31-4958-A74C-7054DE7CC96D}"/>
              </a:ext>
            </a:extLst>
          </p:cNvPr>
          <p:cNvSpPr txBox="1"/>
          <p:nvPr/>
        </p:nvSpPr>
        <p:spPr>
          <a:xfrm>
            <a:off x="868919" y="173961"/>
            <a:ext cx="2759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Casnode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优势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3852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633593F-5AFA-4CED-82DC-F44B99BB3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17" y="1466490"/>
            <a:ext cx="4774034" cy="462649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FB9D458-B72B-42BE-A484-BEB08AFF5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693" y="1466490"/>
            <a:ext cx="5045414" cy="218875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EE784C2-51AD-4C63-842A-0939863521A7}"/>
              </a:ext>
            </a:extLst>
          </p:cNvPr>
          <p:cNvSpPr txBox="1"/>
          <p:nvPr/>
        </p:nvSpPr>
        <p:spPr>
          <a:xfrm>
            <a:off x="3623498" y="927947"/>
            <a:ext cx="575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生成标签，同时可以根据标签进行搜索</a:t>
            </a:r>
          </a:p>
        </p:txBody>
      </p:sp>
      <p:sp>
        <p:nvSpPr>
          <p:cNvPr id="7" name="Google Shape;220;p24">
            <a:extLst>
              <a:ext uri="{FF2B5EF4-FFF2-40B4-BE49-F238E27FC236}">
                <a16:creationId xmlns:a16="http://schemas.microsoft.com/office/drawing/2014/main" id="{DB949C69-B836-412B-9ED8-3EB46C95CE0C}"/>
              </a:ext>
            </a:extLst>
          </p:cNvPr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lvl="0">
              <a:buSzPts val="1100"/>
              <a:defRPr/>
            </a:pPr>
            <a:r>
              <a:rPr lang="en-US" altLang="zh-CN" sz="1800" kern="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Casnode</a:t>
            </a:r>
            <a:r>
              <a:rPr lang="en-US" altLang="zh-CN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</a:p>
        </p:txBody>
      </p:sp>
    </p:spTree>
    <p:extLst>
      <p:ext uri="{BB962C8B-B14F-4D97-AF65-F5344CB8AC3E}">
        <p14:creationId xmlns:p14="http://schemas.microsoft.com/office/powerpoint/2010/main" val="1884968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0C012C-2E31-4958-A74C-7054DE7CC96D}"/>
              </a:ext>
            </a:extLst>
          </p:cNvPr>
          <p:cNvSpPr txBox="1"/>
          <p:nvPr/>
        </p:nvSpPr>
        <p:spPr>
          <a:xfrm>
            <a:off x="868919" y="173961"/>
            <a:ext cx="2759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Casnode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优势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3852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79A799-8780-490F-92AC-CCE85817F9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62" t="1113" r="3847" b="-2228"/>
          <a:stretch/>
        </p:blipFill>
        <p:spPr>
          <a:xfrm>
            <a:off x="1669140" y="1355025"/>
            <a:ext cx="8168970" cy="491175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49ACFA9-D9B1-442B-B878-178AC971B0EC}"/>
              </a:ext>
            </a:extLst>
          </p:cNvPr>
          <p:cNvSpPr txBox="1"/>
          <p:nvPr/>
        </p:nvSpPr>
        <p:spPr>
          <a:xfrm>
            <a:off x="5196650" y="871790"/>
            <a:ext cx="3061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站内搜索</a:t>
            </a:r>
          </a:p>
        </p:txBody>
      </p:sp>
      <p:sp>
        <p:nvSpPr>
          <p:cNvPr id="6" name="Google Shape;220;p24">
            <a:extLst>
              <a:ext uri="{FF2B5EF4-FFF2-40B4-BE49-F238E27FC236}">
                <a16:creationId xmlns:a16="http://schemas.microsoft.com/office/drawing/2014/main" id="{3FBD44F0-B380-45D9-8C15-5DEAB2328193}"/>
              </a:ext>
            </a:extLst>
          </p:cNvPr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lvl="0">
              <a:buSzPts val="1100"/>
              <a:defRPr/>
            </a:pPr>
            <a:r>
              <a:rPr lang="en-US" altLang="zh-CN" sz="1800" kern="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Casnode</a:t>
            </a:r>
            <a:r>
              <a:rPr lang="en-US" altLang="zh-CN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</a:p>
        </p:txBody>
      </p:sp>
    </p:spTree>
    <p:extLst>
      <p:ext uri="{BB962C8B-B14F-4D97-AF65-F5344CB8AC3E}">
        <p14:creationId xmlns:p14="http://schemas.microsoft.com/office/powerpoint/2010/main" val="4095889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0C012C-2E31-4958-A74C-7054DE7CC96D}"/>
              </a:ext>
            </a:extLst>
          </p:cNvPr>
          <p:cNvSpPr txBox="1"/>
          <p:nvPr/>
        </p:nvSpPr>
        <p:spPr>
          <a:xfrm>
            <a:off x="868919" y="173961"/>
            <a:ext cx="2759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Casnode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优势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3852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73E503-EA8B-42FA-AECC-B1E9DB284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91" y="1325459"/>
            <a:ext cx="7107058" cy="478837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1035E8E-24F6-4899-9649-1F160270733D}"/>
              </a:ext>
            </a:extLst>
          </p:cNvPr>
          <p:cNvSpPr txBox="1"/>
          <p:nvPr/>
        </p:nvSpPr>
        <p:spPr>
          <a:xfrm>
            <a:off x="2281343" y="906011"/>
            <a:ext cx="4672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通过</a:t>
            </a:r>
            <a:r>
              <a:rPr lang="en-US" altLang="zh-CN" sz="24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Casdoor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JS SDK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进行登录</a:t>
            </a:r>
          </a:p>
        </p:txBody>
      </p:sp>
      <p:sp>
        <p:nvSpPr>
          <p:cNvPr id="6" name="Google Shape;220;p24">
            <a:extLst>
              <a:ext uri="{FF2B5EF4-FFF2-40B4-BE49-F238E27FC236}">
                <a16:creationId xmlns:a16="http://schemas.microsoft.com/office/drawing/2014/main" id="{701C4961-FA35-44B8-B30E-1DBFC1BF3D00}"/>
              </a:ext>
            </a:extLst>
          </p:cNvPr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lvl="0">
              <a:buSzPts val="1100"/>
              <a:defRPr/>
            </a:pPr>
            <a:r>
              <a:rPr lang="en-US" altLang="zh-CN" sz="1800" kern="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Casnode</a:t>
            </a:r>
            <a:r>
              <a:rPr lang="en-US" altLang="zh-CN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</a:p>
        </p:txBody>
      </p:sp>
    </p:spTree>
    <p:extLst>
      <p:ext uri="{BB962C8B-B14F-4D97-AF65-F5344CB8AC3E}">
        <p14:creationId xmlns:p14="http://schemas.microsoft.com/office/powerpoint/2010/main" val="3047020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0C012C-2E31-4958-A74C-7054DE7CC96D}"/>
              </a:ext>
            </a:extLst>
          </p:cNvPr>
          <p:cNvSpPr txBox="1"/>
          <p:nvPr/>
        </p:nvSpPr>
        <p:spPr>
          <a:xfrm>
            <a:off x="868919" y="173961"/>
            <a:ext cx="2759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Casnode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优势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3852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5F0804-EC70-4F82-97D8-731F168F7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19" y="1031846"/>
            <a:ext cx="6250957" cy="495943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3A90673-0EA9-417B-B5DD-33136D3898F5}"/>
              </a:ext>
            </a:extLst>
          </p:cNvPr>
          <p:cNvSpPr txBox="1"/>
          <p:nvPr/>
        </p:nvSpPr>
        <p:spPr>
          <a:xfrm>
            <a:off x="3411523" y="792184"/>
            <a:ext cx="5368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Docker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安装</a:t>
            </a:r>
          </a:p>
        </p:txBody>
      </p:sp>
      <p:sp>
        <p:nvSpPr>
          <p:cNvPr id="6" name="Google Shape;220;p24">
            <a:extLst>
              <a:ext uri="{FF2B5EF4-FFF2-40B4-BE49-F238E27FC236}">
                <a16:creationId xmlns:a16="http://schemas.microsoft.com/office/drawing/2014/main" id="{9A9586B4-5FB3-4C3B-9C69-16AB26734AAF}"/>
              </a:ext>
            </a:extLst>
          </p:cNvPr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lvl="0">
              <a:buSzPts val="1100"/>
              <a:defRPr/>
            </a:pPr>
            <a:r>
              <a:rPr lang="en-US" altLang="zh-CN" sz="1800" kern="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Casnode</a:t>
            </a:r>
            <a:r>
              <a:rPr lang="en-US" altLang="zh-CN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</a:p>
        </p:txBody>
      </p:sp>
    </p:spTree>
    <p:extLst>
      <p:ext uri="{BB962C8B-B14F-4D97-AF65-F5344CB8AC3E}">
        <p14:creationId xmlns:p14="http://schemas.microsoft.com/office/powerpoint/2010/main" val="3162610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4;p19"/>
          <p:cNvSpPr txBox="1"/>
          <p:nvPr/>
        </p:nvSpPr>
        <p:spPr>
          <a:xfrm>
            <a:off x="1490813" y="2851649"/>
            <a:ext cx="8708263" cy="1154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lvl="0">
              <a:defRPr/>
            </a:pPr>
            <a:r>
              <a:rPr lang="en-US" altLang="zh-CN" sz="7200" b="1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Casnode</a:t>
            </a:r>
            <a:r>
              <a:rPr lang="en-US" altLang="zh-CN" sz="72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sz="7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Work Sans"/>
              </a:rPr>
              <a:t>技术架构</a:t>
            </a:r>
            <a:endParaRPr kumimoji="0" lang="en-US" sz="7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Work Sans"/>
            </a:endParaRPr>
          </a:p>
        </p:txBody>
      </p:sp>
      <p:sp>
        <p:nvSpPr>
          <p:cNvPr id="3" name="Google Shape;185;p19"/>
          <p:cNvSpPr txBox="1"/>
          <p:nvPr/>
        </p:nvSpPr>
        <p:spPr>
          <a:xfrm>
            <a:off x="1507014" y="2338049"/>
            <a:ext cx="39099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8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90204"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Roboto"/>
              </a:rPr>
              <a:t>第二部分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0748" y="208468"/>
            <a:ext cx="3579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Casnode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技术架构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3852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27AD72A-F260-4C50-837D-40F95D96B892}"/>
              </a:ext>
            </a:extLst>
          </p:cNvPr>
          <p:cNvSpPr txBox="1"/>
          <p:nvPr/>
        </p:nvSpPr>
        <p:spPr>
          <a:xfrm>
            <a:off x="3454892" y="1003714"/>
            <a:ext cx="5282215" cy="1688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前端：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JavaScript React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框架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后端：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Golang + Beego + Xorm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附件：在 </a:t>
            </a:r>
            <a:r>
              <a:rPr lang="en-US" altLang="zh-CN" sz="24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Casnode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后端提供其它功能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8D52ADA-2816-4265-B024-EBBF5061423B}"/>
              </a:ext>
            </a:extLst>
          </p:cNvPr>
          <p:cNvSpPr txBox="1"/>
          <p:nvPr/>
        </p:nvSpPr>
        <p:spPr>
          <a:xfrm>
            <a:off x="873672" y="3296026"/>
            <a:ext cx="10444654" cy="1134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</a:t>
            </a:r>
            <a:r>
              <a:rPr lang="en-US" altLang="zh-CN" sz="24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Casnode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采用 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MVC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架构，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Golang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后端配合 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Xorm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提供 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Model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，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React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前端负责 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View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，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Beego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框架支持的控制器负责 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Controller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</a:p>
        </p:txBody>
      </p:sp>
      <p:sp>
        <p:nvSpPr>
          <p:cNvPr id="7" name="Google Shape;220;p24">
            <a:extLst>
              <a:ext uri="{FF2B5EF4-FFF2-40B4-BE49-F238E27FC236}">
                <a16:creationId xmlns:a16="http://schemas.microsoft.com/office/drawing/2014/main" id="{1D7FC9BB-D64C-47D0-B216-403DFA2C0774}"/>
              </a:ext>
            </a:extLst>
          </p:cNvPr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lvl="0">
              <a:buSzPts val="1100"/>
              <a:defRPr/>
            </a:pPr>
            <a:r>
              <a:rPr lang="en-US" altLang="zh-CN" sz="1800" kern="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Casnode</a:t>
            </a:r>
            <a:r>
              <a:rPr lang="en-US" altLang="zh-CN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技术架构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0255" y="208468"/>
            <a:ext cx="3680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Casnode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前端技术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3852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Google Shape;220;p24"/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lvl="0">
              <a:buSzPts val="1100"/>
              <a:defRPr/>
            </a:pPr>
            <a:r>
              <a:rPr lang="en-US" altLang="zh-CN" sz="1800" kern="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Casnode</a:t>
            </a:r>
            <a:r>
              <a:rPr lang="en-US" altLang="zh-CN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技术架构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B6DFC1B-CEF6-4077-92FE-1EDA6D83874B}"/>
              </a:ext>
            </a:extLst>
          </p:cNvPr>
          <p:cNvSpPr txBox="1"/>
          <p:nvPr/>
        </p:nvSpPr>
        <p:spPr>
          <a:xfrm>
            <a:off x="9783366" y="1007938"/>
            <a:ext cx="2095929" cy="3904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使用 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React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的单页应用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采用了 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Lazy Load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技术降低网络负载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5AFE07-57AC-42CC-BFF6-971D506CF1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" t="4151" r="-1381" b="1842"/>
          <a:stretch/>
        </p:blipFill>
        <p:spPr>
          <a:xfrm>
            <a:off x="182425" y="793243"/>
            <a:ext cx="9498771" cy="518631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0254" y="208468"/>
            <a:ext cx="3680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Casnode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后端技术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3852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Google Shape;220;p24"/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lvl="0">
              <a:buSzPts val="1100"/>
              <a:defRPr/>
            </a:pPr>
            <a:r>
              <a:rPr lang="en-US" altLang="zh-CN" sz="1800" kern="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Casnode</a:t>
            </a:r>
            <a:r>
              <a:rPr lang="en-US" altLang="zh-CN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技术架构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6718E2B-3517-4540-A979-408A19F6B15D}"/>
              </a:ext>
            </a:extLst>
          </p:cNvPr>
          <p:cNvSpPr txBox="1"/>
          <p:nvPr/>
        </p:nvSpPr>
        <p:spPr>
          <a:xfrm>
            <a:off x="182425" y="798920"/>
            <a:ext cx="2852468" cy="587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Beego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框架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2462B83-33F8-4B6F-A64B-722E39BC1459}"/>
              </a:ext>
            </a:extLst>
          </p:cNvPr>
          <p:cNvSpPr txBox="1"/>
          <p:nvPr/>
        </p:nvSpPr>
        <p:spPr>
          <a:xfrm>
            <a:off x="3034893" y="1497418"/>
            <a:ext cx="6818857" cy="1134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object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包含了 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Casnode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所有的数据模型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controller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负责处理 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HTTP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请求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01B3256-AE32-4608-88DE-F2EFFC39E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6378"/>
            <a:ext cx="11910962" cy="204446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0748" y="208468"/>
            <a:ext cx="3579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Casnode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后端附件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3852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Google Shape;220;p24"/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lvl="0">
              <a:buSzPts val="1100"/>
              <a:defRPr/>
            </a:pPr>
            <a:r>
              <a:rPr lang="en-US" altLang="zh-CN" sz="1800" kern="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Casnode</a:t>
            </a:r>
            <a:r>
              <a:rPr lang="en-US" altLang="zh-CN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技术架构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5D6449F-1EF8-438A-9D76-6BFF95CC1C3B}"/>
              </a:ext>
            </a:extLst>
          </p:cNvPr>
          <p:cNvSpPr txBox="1"/>
          <p:nvPr/>
        </p:nvSpPr>
        <p:spPr>
          <a:xfrm>
            <a:off x="908649" y="1495245"/>
            <a:ext cx="6354793" cy="279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短信、邮件 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API</a:t>
            </a: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Google Groups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同步组件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Casdoor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提供成员管理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4;p19"/>
          <p:cNvSpPr txBox="1"/>
          <p:nvPr/>
        </p:nvSpPr>
        <p:spPr>
          <a:xfrm>
            <a:off x="1490813" y="2851649"/>
            <a:ext cx="8708263" cy="1154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lvl="0">
              <a:defRPr/>
            </a:pPr>
            <a:r>
              <a:rPr lang="en-US" altLang="zh-CN" sz="7200" b="1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Casnode</a:t>
            </a:r>
            <a:r>
              <a:rPr lang="en-US" altLang="zh-CN" sz="72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sz="7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Work Sans"/>
              </a:rPr>
              <a:t>特性</a:t>
            </a:r>
            <a:endParaRPr kumimoji="0" lang="en-US" altLang="zh-CN" sz="7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Work Sans"/>
            </a:endParaRPr>
          </a:p>
        </p:txBody>
      </p:sp>
      <p:sp>
        <p:nvSpPr>
          <p:cNvPr id="3" name="Google Shape;185;p19"/>
          <p:cNvSpPr txBox="1"/>
          <p:nvPr/>
        </p:nvSpPr>
        <p:spPr>
          <a:xfrm>
            <a:off x="1507014" y="2338049"/>
            <a:ext cx="39099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8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90204"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Roboto"/>
              </a:rPr>
              <a:t>第三部分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108" y="0"/>
            <a:ext cx="12192000" cy="6858000"/>
          </a:xfrm>
          <a:prstGeom prst="rect">
            <a:avLst/>
          </a:prstGeom>
          <a:solidFill>
            <a:srgbClr val="F88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3" name="矩形 332"/>
          <p:cNvSpPr/>
          <p:nvPr/>
        </p:nvSpPr>
        <p:spPr>
          <a:xfrm rot="5400000">
            <a:off x="-813122" y="813123"/>
            <a:ext cx="6858000" cy="5231758"/>
          </a:xfrm>
          <a:prstGeom prst="rect">
            <a:avLst/>
          </a:prstGeom>
          <a:gradFill flip="none" rotWithShape="1">
            <a:gsLst>
              <a:gs pos="0">
                <a:srgbClr val="F38521"/>
              </a:gs>
              <a:gs pos="100000">
                <a:srgbClr val="FA9C1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任意多边形: 形状 169"/>
          <p:cNvSpPr/>
          <p:nvPr/>
        </p:nvSpPr>
        <p:spPr>
          <a:xfrm>
            <a:off x="3849515" y="2245539"/>
            <a:ext cx="416689" cy="185195"/>
          </a:xfrm>
          <a:custGeom>
            <a:avLst/>
            <a:gdLst>
              <a:gd name="connsiteX0" fmla="*/ 0 w 416689"/>
              <a:gd name="connsiteY0" fmla="*/ 185195 h 185195"/>
              <a:gd name="connsiteX1" fmla="*/ 381965 w 416689"/>
              <a:gd name="connsiteY1" fmla="*/ 0 h 185195"/>
              <a:gd name="connsiteX2" fmla="*/ 416689 w 416689"/>
              <a:gd name="connsiteY2" fmla="*/ 127322 h 185195"/>
              <a:gd name="connsiteX3" fmla="*/ 0 w 416689"/>
              <a:gd name="connsiteY3" fmla="*/ 185195 h 185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89" h="185195">
                <a:moveTo>
                  <a:pt x="0" y="185195"/>
                </a:moveTo>
                <a:lnTo>
                  <a:pt x="381965" y="0"/>
                </a:lnTo>
                <a:lnTo>
                  <a:pt x="416689" y="127322"/>
                </a:lnTo>
                <a:lnTo>
                  <a:pt x="0" y="1851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任意多边形: 形状 170"/>
          <p:cNvSpPr/>
          <p:nvPr/>
        </p:nvSpPr>
        <p:spPr>
          <a:xfrm rot="1271192">
            <a:off x="3930121" y="2421040"/>
            <a:ext cx="268666" cy="119407"/>
          </a:xfrm>
          <a:custGeom>
            <a:avLst/>
            <a:gdLst>
              <a:gd name="connsiteX0" fmla="*/ 0 w 416689"/>
              <a:gd name="connsiteY0" fmla="*/ 185195 h 185195"/>
              <a:gd name="connsiteX1" fmla="*/ 381965 w 416689"/>
              <a:gd name="connsiteY1" fmla="*/ 0 h 185195"/>
              <a:gd name="connsiteX2" fmla="*/ 416689 w 416689"/>
              <a:gd name="connsiteY2" fmla="*/ 127322 h 185195"/>
              <a:gd name="connsiteX3" fmla="*/ 0 w 416689"/>
              <a:gd name="connsiteY3" fmla="*/ 185195 h 185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89" h="185195">
                <a:moveTo>
                  <a:pt x="0" y="185195"/>
                </a:moveTo>
                <a:lnTo>
                  <a:pt x="381965" y="0"/>
                </a:lnTo>
                <a:lnTo>
                  <a:pt x="416689" y="127322"/>
                </a:lnTo>
                <a:lnTo>
                  <a:pt x="0" y="1851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矩形 171"/>
          <p:cNvSpPr/>
          <p:nvPr/>
        </p:nvSpPr>
        <p:spPr>
          <a:xfrm>
            <a:off x="2042730" y="4945278"/>
            <a:ext cx="12490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录</a:t>
            </a:r>
            <a:endParaRPr lang="zh-CN" altLang="en-US" sz="3200" dirty="0"/>
          </a:p>
        </p:txBody>
      </p:sp>
      <p:grpSp>
        <p:nvGrpSpPr>
          <p:cNvPr id="269" name="组合 268"/>
          <p:cNvGrpSpPr/>
          <p:nvPr/>
        </p:nvGrpSpPr>
        <p:grpSpPr>
          <a:xfrm>
            <a:off x="5644632" y="763339"/>
            <a:ext cx="6065408" cy="614892"/>
            <a:chOff x="6076432" y="1270177"/>
            <a:chExt cx="6065408" cy="614892"/>
          </a:xfrm>
        </p:grpSpPr>
        <p:cxnSp>
          <p:nvCxnSpPr>
            <p:cNvPr id="215" name="直接连接符 214"/>
            <p:cNvCxnSpPr/>
            <p:nvPr/>
          </p:nvCxnSpPr>
          <p:spPr>
            <a:xfrm>
              <a:off x="6308966" y="1792151"/>
              <a:ext cx="3766624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箭头: V 形 215"/>
            <p:cNvSpPr/>
            <p:nvPr/>
          </p:nvSpPr>
          <p:spPr>
            <a:xfrm flipH="1">
              <a:off x="6076432" y="1327087"/>
              <a:ext cx="465065" cy="46506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7" name="箭头: V 形 216"/>
            <p:cNvSpPr/>
            <p:nvPr/>
          </p:nvSpPr>
          <p:spPr>
            <a:xfrm flipH="1">
              <a:off x="6200262" y="1327087"/>
              <a:ext cx="465065" cy="465065"/>
            </a:xfrm>
            <a:prstGeom prst="chevron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218" name="直接连接符 217"/>
            <p:cNvCxnSpPr/>
            <p:nvPr/>
          </p:nvCxnSpPr>
          <p:spPr>
            <a:xfrm>
              <a:off x="6308966" y="1327087"/>
              <a:ext cx="1883312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/>
            <p:nvPr/>
          </p:nvCxnSpPr>
          <p:spPr>
            <a:xfrm>
              <a:off x="11179074" y="1624084"/>
              <a:ext cx="63700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/>
            <p:nvPr/>
          </p:nvCxnSpPr>
          <p:spPr>
            <a:xfrm>
              <a:off x="11318240" y="1502982"/>
              <a:ext cx="8236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4" name="Google Shape;168;p18">
              <a:hlinkClick r:id="rId2" action="ppaction://hlinksldjump"/>
            </p:cNvPr>
            <p:cNvSpPr txBox="1"/>
            <p:nvPr/>
          </p:nvSpPr>
          <p:spPr>
            <a:xfrm>
              <a:off x="6616827" y="1363100"/>
              <a:ext cx="3988800" cy="521969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anose="020B0604020202090204" pitchFamily="34" charset="0"/>
                <a:buNone/>
              </a:pP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简介</a:t>
              </a:r>
              <a:endParaRPr 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5" name="Google Shape;169;p18"/>
            <p:cNvSpPr txBox="1"/>
            <p:nvPr/>
          </p:nvSpPr>
          <p:spPr>
            <a:xfrm>
              <a:off x="10531768" y="1270177"/>
              <a:ext cx="582000" cy="3273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spcBef>
                  <a:spcPts val="0"/>
                </a:spcBef>
                <a:buFont typeface="Arial" panose="020B0604020202090204" pitchFamily="34" charset="0"/>
                <a:buNone/>
              </a:pPr>
              <a:r>
                <a:rPr lang="en-GB" dirty="0">
                  <a:solidFill>
                    <a:schemeClr val="bg1"/>
                  </a:solidFill>
                </a:rPr>
                <a:t>01</a:t>
              </a:r>
            </a:p>
          </p:txBody>
        </p:sp>
        <p:cxnSp>
          <p:nvCxnSpPr>
            <p:cNvPr id="268" name="直接连接符 267"/>
            <p:cNvCxnSpPr/>
            <p:nvPr/>
          </p:nvCxnSpPr>
          <p:spPr>
            <a:xfrm>
              <a:off x="11075963" y="1433827"/>
              <a:ext cx="8236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0" name="组合 269"/>
          <p:cNvGrpSpPr/>
          <p:nvPr/>
        </p:nvGrpSpPr>
        <p:grpSpPr>
          <a:xfrm>
            <a:off x="5644632" y="1513012"/>
            <a:ext cx="6065408" cy="614892"/>
            <a:chOff x="6076432" y="1270177"/>
            <a:chExt cx="6065408" cy="614892"/>
          </a:xfrm>
        </p:grpSpPr>
        <p:cxnSp>
          <p:nvCxnSpPr>
            <p:cNvPr id="271" name="直接连接符 270"/>
            <p:cNvCxnSpPr/>
            <p:nvPr/>
          </p:nvCxnSpPr>
          <p:spPr>
            <a:xfrm>
              <a:off x="6308966" y="1792151"/>
              <a:ext cx="3766624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箭头: V 形 271"/>
            <p:cNvSpPr/>
            <p:nvPr/>
          </p:nvSpPr>
          <p:spPr>
            <a:xfrm flipH="1">
              <a:off x="6076432" y="1327087"/>
              <a:ext cx="465065" cy="46506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3" name="箭头: V 形 272"/>
            <p:cNvSpPr/>
            <p:nvPr/>
          </p:nvSpPr>
          <p:spPr>
            <a:xfrm flipH="1">
              <a:off x="6200262" y="1327087"/>
              <a:ext cx="465065" cy="465065"/>
            </a:xfrm>
            <a:prstGeom prst="chevron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274" name="直接连接符 273"/>
            <p:cNvCxnSpPr/>
            <p:nvPr/>
          </p:nvCxnSpPr>
          <p:spPr>
            <a:xfrm>
              <a:off x="6308966" y="1327087"/>
              <a:ext cx="1883312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直接连接符 274"/>
            <p:cNvCxnSpPr/>
            <p:nvPr/>
          </p:nvCxnSpPr>
          <p:spPr>
            <a:xfrm>
              <a:off x="11179074" y="1624084"/>
              <a:ext cx="63700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直接连接符 275"/>
            <p:cNvCxnSpPr/>
            <p:nvPr/>
          </p:nvCxnSpPr>
          <p:spPr>
            <a:xfrm>
              <a:off x="11318240" y="1502982"/>
              <a:ext cx="8236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Google Shape;168;p18">
              <a:hlinkClick r:id="rId2" action="ppaction://hlinksldjump"/>
            </p:cNvPr>
            <p:cNvSpPr txBox="1"/>
            <p:nvPr/>
          </p:nvSpPr>
          <p:spPr>
            <a:xfrm>
              <a:off x="6616827" y="1363100"/>
              <a:ext cx="3988800" cy="521969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anose="020B0604020202090204" pitchFamily="34" charset="0"/>
                <a:buNone/>
              </a:pP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技术架构</a:t>
              </a:r>
              <a:endParaRPr 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8" name="Google Shape;169;p18"/>
            <p:cNvSpPr txBox="1"/>
            <p:nvPr/>
          </p:nvSpPr>
          <p:spPr>
            <a:xfrm>
              <a:off x="10531768" y="1270177"/>
              <a:ext cx="582000" cy="3273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spcBef>
                  <a:spcPts val="0"/>
                </a:spcBef>
                <a:buFont typeface="Arial" panose="020B0604020202090204" pitchFamily="34" charset="0"/>
                <a:buNone/>
              </a:pPr>
              <a:r>
                <a:rPr lang="en-GB" dirty="0">
                  <a:solidFill>
                    <a:schemeClr val="bg1"/>
                  </a:solidFill>
                </a:rPr>
                <a:t>02</a:t>
              </a:r>
            </a:p>
          </p:txBody>
        </p:sp>
        <p:cxnSp>
          <p:nvCxnSpPr>
            <p:cNvPr id="279" name="直接连接符 278"/>
            <p:cNvCxnSpPr/>
            <p:nvPr/>
          </p:nvCxnSpPr>
          <p:spPr>
            <a:xfrm>
              <a:off x="11075963" y="1433827"/>
              <a:ext cx="8236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1" name="组合 290"/>
          <p:cNvGrpSpPr/>
          <p:nvPr/>
        </p:nvGrpSpPr>
        <p:grpSpPr>
          <a:xfrm>
            <a:off x="5644632" y="2262685"/>
            <a:ext cx="6065408" cy="614892"/>
            <a:chOff x="6076432" y="1270177"/>
            <a:chExt cx="6065408" cy="614892"/>
          </a:xfrm>
        </p:grpSpPr>
        <p:cxnSp>
          <p:nvCxnSpPr>
            <p:cNvPr id="292" name="直接连接符 291"/>
            <p:cNvCxnSpPr/>
            <p:nvPr/>
          </p:nvCxnSpPr>
          <p:spPr>
            <a:xfrm>
              <a:off x="6308966" y="1792151"/>
              <a:ext cx="3766624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箭头: V 形 292"/>
            <p:cNvSpPr/>
            <p:nvPr/>
          </p:nvSpPr>
          <p:spPr>
            <a:xfrm flipH="1">
              <a:off x="6076432" y="1327087"/>
              <a:ext cx="465065" cy="46506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4" name="箭头: V 形 293"/>
            <p:cNvSpPr/>
            <p:nvPr/>
          </p:nvSpPr>
          <p:spPr>
            <a:xfrm flipH="1">
              <a:off x="6200262" y="1327087"/>
              <a:ext cx="465065" cy="465065"/>
            </a:xfrm>
            <a:prstGeom prst="chevron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295" name="直接连接符 294"/>
            <p:cNvCxnSpPr/>
            <p:nvPr/>
          </p:nvCxnSpPr>
          <p:spPr>
            <a:xfrm>
              <a:off x="6308966" y="1327087"/>
              <a:ext cx="1883312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直接连接符 295"/>
            <p:cNvCxnSpPr/>
            <p:nvPr/>
          </p:nvCxnSpPr>
          <p:spPr>
            <a:xfrm>
              <a:off x="11179074" y="1624084"/>
              <a:ext cx="63700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直接连接符 296"/>
            <p:cNvCxnSpPr/>
            <p:nvPr/>
          </p:nvCxnSpPr>
          <p:spPr>
            <a:xfrm>
              <a:off x="11318240" y="1502982"/>
              <a:ext cx="8236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8" name="Google Shape;168;p18">
              <a:hlinkClick r:id="rId2" action="ppaction://hlinksldjump"/>
            </p:cNvPr>
            <p:cNvSpPr txBox="1"/>
            <p:nvPr/>
          </p:nvSpPr>
          <p:spPr>
            <a:xfrm>
              <a:off x="6616827" y="1363100"/>
              <a:ext cx="3988800" cy="521969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anose="020B0604020202090204" pitchFamily="34" charset="0"/>
                <a:buNone/>
              </a:pP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特性</a:t>
              </a:r>
              <a:endParaRPr 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9" name="Google Shape;169;p18"/>
            <p:cNvSpPr txBox="1"/>
            <p:nvPr/>
          </p:nvSpPr>
          <p:spPr>
            <a:xfrm>
              <a:off x="10531768" y="1270177"/>
              <a:ext cx="582000" cy="3273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spcBef>
                  <a:spcPts val="0"/>
                </a:spcBef>
                <a:buFont typeface="Arial" panose="020B0604020202090204" pitchFamily="34" charset="0"/>
                <a:buNone/>
              </a:pPr>
              <a:r>
                <a:rPr lang="en-GB" dirty="0">
                  <a:solidFill>
                    <a:schemeClr val="bg1"/>
                  </a:solidFill>
                </a:rPr>
                <a:t>03</a:t>
              </a:r>
            </a:p>
          </p:txBody>
        </p:sp>
        <p:cxnSp>
          <p:nvCxnSpPr>
            <p:cNvPr id="300" name="直接连接符 299"/>
            <p:cNvCxnSpPr/>
            <p:nvPr/>
          </p:nvCxnSpPr>
          <p:spPr>
            <a:xfrm>
              <a:off x="11075963" y="1433827"/>
              <a:ext cx="8236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1" name="组合 300"/>
          <p:cNvGrpSpPr/>
          <p:nvPr/>
        </p:nvGrpSpPr>
        <p:grpSpPr>
          <a:xfrm>
            <a:off x="5644632" y="3012358"/>
            <a:ext cx="6065408" cy="614892"/>
            <a:chOff x="6076432" y="1270177"/>
            <a:chExt cx="6065408" cy="614892"/>
          </a:xfrm>
        </p:grpSpPr>
        <p:cxnSp>
          <p:nvCxnSpPr>
            <p:cNvPr id="302" name="直接连接符 301"/>
            <p:cNvCxnSpPr/>
            <p:nvPr/>
          </p:nvCxnSpPr>
          <p:spPr>
            <a:xfrm>
              <a:off x="6308966" y="1792151"/>
              <a:ext cx="3766624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3" name="箭头: V 形 302"/>
            <p:cNvSpPr/>
            <p:nvPr/>
          </p:nvSpPr>
          <p:spPr>
            <a:xfrm flipH="1">
              <a:off x="6076432" y="1327087"/>
              <a:ext cx="465065" cy="46506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4" name="箭头: V 形 303"/>
            <p:cNvSpPr/>
            <p:nvPr/>
          </p:nvSpPr>
          <p:spPr>
            <a:xfrm flipH="1">
              <a:off x="6200262" y="1327087"/>
              <a:ext cx="465065" cy="465065"/>
            </a:xfrm>
            <a:prstGeom prst="chevron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305" name="直接连接符 304"/>
            <p:cNvCxnSpPr/>
            <p:nvPr/>
          </p:nvCxnSpPr>
          <p:spPr>
            <a:xfrm>
              <a:off x="6308966" y="1327087"/>
              <a:ext cx="1883312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直接连接符 305"/>
            <p:cNvCxnSpPr/>
            <p:nvPr/>
          </p:nvCxnSpPr>
          <p:spPr>
            <a:xfrm>
              <a:off x="11179074" y="1624084"/>
              <a:ext cx="63700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直接连接符 306"/>
            <p:cNvCxnSpPr/>
            <p:nvPr/>
          </p:nvCxnSpPr>
          <p:spPr>
            <a:xfrm>
              <a:off x="11318240" y="1502982"/>
              <a:ext cx="8236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" name="Google Shape;168;p18">
              <a:hlinkClick r:id="rId2" action="ppaction://hlinksldjump"/>
            </p:cNvPr>
            <p:cNvSpPr txBox="1"/>
            <p:nvPr/>
          </p:nvSpPr>
          <p:spPr>
            <a:xfrm>
              <a:off x="6616827" y="1363100"/>
              <a:ext cx="3988800" cy="521969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anose="020B0604020202090204" pitchFamily="34" charset="0"/>
                <a:buNone/>
              </a:pP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结构简介</a:t>
              </a:r>
              <a:endParaRPr 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9" name="Google Shape;169;p18"/>
            <p:cNvSpPr txBox="1"/>
            <p:nvPr/>
          </p:nvSpPr>
          <p:spPr>
            <a:xfrm>
              <a:off x="10531768" y="1270177"/>
              <a:ext cx="582000" cy="3273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spcBef>
                  <a:spcPts val="0"/>
                </a:spcBef>
                <a:buFont typeface="Arial" panose="020B0604020202090204" pitchFamily="34" charset="0"/>
                <a:buNone/>
              </a:pPr>
              <a:r>
                <a:rPr lang="en-GB" dirty="0">
                  <a:solidFill>
                    <a:schemeClr val="bg1"/>
                  </a:solidFill>
                </a:rPr>
                <a:t>04</a:t>
              </a:r>
            </a:p>
          </p:txBody>
        </p:sp>
        <p:cxnSp>
          <p:nvCxnSpPr>
            <p:cNvPr id="310" name="直接连接符 309"/>
            <p:cNvCxnSpPr/>
            <p:nvPr/>
          </p:nvCxnSpPr>
          <p:spPr>
            <a:xfrm>
              <a:off x="11075963" y="1433827"/>
              <a:ext cx="8236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1" name="组合 310"/>
          <p:cNvGrpSpPr/>
          <p:nvPr/>
        </p:nvGrpSpPr>
        <p:grpSpPr>
          <a:xfrm>
            <a:off x="5644632" y="3762031"/>
            <a:ext cx="6065408" cy="614892"/>
            <a:chOff x="6076432" y="1270177"/>
            <a:chExt cx="6065408" cy="614892"/>
          </a:xfrm>
        </p:grpSpPr>
        <p:cxnSp>
          <p:nvCxnSpPr>
            <p:cNvPr id="312" name="直接连接符 311"/>
            <p:cNvCxnSpPr/>
            <p:nvPr/>
          </p:nvCxnSpPr>
          <p:spPr>
            <a:xfrm>
              <a:off x="6308966" y="1792151"/>
              <a:ext cx="3766624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3" name="箭头: V 形 312"/>
            <p:cNvSpPr/>
            <p:nvPr/>
          </p:nvSpPr>
          <p:spPr>
            <a:xfrm flipH="1">
              <a:off x="6076432" y="1327087"/>
              <a:ext cx="465065" cy="46506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4" name="箭头: V 形 313"/>
            <p:cNvSpPr/>
            <p:nvPr/>
          </p:nvSpPr>
          <p:spPr>
            <a:xfrm flipH="1">
              <a:off x="6200262" y="1327087"/>
              <a:ext cx="465065" cy="465065"/>
            </a:xfrm>
            <a:prstGeom prst="chevron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315" name="直接连接符 314"/>
            <p:cNvCxnSpPr/>
            <p:nvPr/>
          </p:nvCxnSpPr>
          <p:spPr>
            <a:xfrm>
              <a:off x="6308966" y="1327087"/>
              <a:ext cx="1883312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接连接符 315"/>
            <p:cNvCxnSpPr/>
            <p:nvPr/>
          </p:nvCxnSpPr>
          <p:spPr>
            <a:xfrm>
              <a:off x="11179074" y="1624084"/>
              <a:ext cx="63700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直接连接符 316"/>
            <p:cNvCxnSpPr/>
            <p:nvPr/>
          </p:nvCxnSpPr>
          <p:spPr>
            <a:xfrm>
              <a:off x="11318240" y="1502982"/>
              <a:ext cx="8236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8" name="Google Shape;168;p18">
              <a:hlinkClick r:id="rId2" action="ppaction://hlinksldjump"/>
            </p:cNvPr>
            <p:cNvSpPr txBox="1"/>
            <p:nvPr/>
          </p:nvSpPr>
          <p:spPr>
            <a:xfrm>
              <a:off x="6616827" y="1363100"/>
              <a:ext cx="3988800" cy="521969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anose="020B0604020202090204" pitchFamily="34" charset="0"/>
                <a:buNone/>
              </a:pP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开发计划</a:t>
              </a:r>
              <a:endParaRPr 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9" name="Google Shape;169;p18"/>
            <p:cNvSpPr txBox="1"/>
            <p:nvPr/>
          </p:nvSpPr>
          <p:spPr>
            <a:xfrm>
              <a:off x="10531768" y="1270177"/>
              <a:ext cx="582000" cy="3273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spcBef>
                  <a:spcPts val="0"/>
                </a:spcBef>
                <a:buFont typeface="Arial" panose="020B0604020202090204" pitchFamily="34" charset="0"/>
                <a:buNone/>
              </a:pPr>
              <a:r>
                <a:rPr lang="en-GB" dirty="0">
                  <a:solidFill>
                    <a:schemeClr val="bg1"/>
                  </a:solidFill>
                </a:rPr>
                <a:t>05</a:t>
              </a:r>
            </a:p>
          </p:txBody>
        </p:sp>
        <p:cxnSp>
          <p:nvCxnSpPr>
            <p:cNvPr id="320" name="直接连接符 319"/>
            <p:cNvCxnSpPr/>
            <p:nvPr/>
          </p:nvCxnSpPr>
          <p:spPr>
            <a:xfrm>
              <a:off x="11075963" y="1433827"/>
              <a:ext cx="8236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5" name="组合 374"/>
          <p:cNvGrpSpPr/>
          <p:nvPr/>
        </p:nvGrpSpPr>
        <p:grpSpPr>
          <a:xfrm>
            <a:off x="910160" y="-4111208"/>
            <a:ext cx="3341600" cy="14061399"/>
            <a:chOff x="910160" y="-4374633"/>
            <a:chExt cx="3341600" cy="14061399"/>
          </a:xfrm>
        </p:grpSpPr>
        <p:grpSp>
          <p:nvGrpSpPr>
            <p:cNvPr id="5" name="组合 4"/>
            <p:cNvGrpSpPr/>
            <p:nvPr/>
          </p:nvGrpSpPr>
          <p:grpSpPr>
            <a:xfrm>
              <a:off x="910160" y="-4374633"/>
              <a:ext cx="3341600" cy="6670244"/>
              <a:chOff x="8143809" y="-962909"/>
              <a:chExt cx="4225841" cy="8435301"/>
            </a:xfrm>
          </p:grpSpPr>
          <p:cxnSp>
            <p:nvCxnSpPr>
              <p:cNvPr id="6" name="直接连接符 5"/>
              <p:cNvCxnSpPr/>
              <p:nvPr/>
            </p:nvCxnSpPr>
            <p:spPr>
              <a:xfrm rot="5400000">
                <a:off x="5984903" y="3254742"/>
                <a:ext cx="8435301" cy="0"/>
              </a:xfrm>
              <a:prstGeom prst="line">
                <a:avLst/>
              </a:prstGeom>
              <a:ln w="19050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 rot="5400000">
                <a:off x="587654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 rot="5400000">
                <a:off x="576819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rot="5400000">
                <a:off x="565983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rot="5400000">
                <a:off x="555148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 rot="5400000">
                <a:off x="544312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rot="5400000">
                <a:off x="533477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 rot="5400000">
                <a:off x="522641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 rot="5400000">
                <a:off x="511806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 rot="5400000">
                <a:off x="500970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 rot="5400000">
                <a:off x="490135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rot="5400000">
                <a:off x="479299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 rot="5400000">
                <a:off x="468464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 rot="5400000">
                <a:off x="457628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 rot="5400000">
                <a:off x="446793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 rot="5400000">
                <a:off x="435957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rot="5400000">
                <a:off x="425122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 rot="5400000">
                <a:off x="414286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 rot="5400000">
                <a:off x="403451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 rot="5400000">
                <a:off x="3926158" y="3254742"/>
                <a:ext cx="8435301" cy="0"/>
              </a:xfrm>
              <a:prstGeom prst="line">
                <a:avLst/>
              </a:prstGeom>
              <a:ln w="19050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 rot="5400000">
                <a:off x="8151999" y="3254742"/>
                <a:ext cx="8435301" cy="0"/>
              </a:xfrm>
              <a:prstGeom prst="line">
                <a:avLst/>
              </a:prstGeom>
              <a:ln w="19050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 rot="5400000">
                <a:off x="804364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 rot="5400000">
                <a:off x="793529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 rot="5400000">
                <a:off x="782693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 rot="5400000">
                <a:off x="771858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 rot="5400000">
                <a:off x="761022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 rot="5400000">
                <a:off x="750187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 rot="5400000">
                <a:off x="739351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 rot="5400000">
                <a:off x="728516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rot="5400000">
                <a:off x="717680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 rot="5400000">
                <a:off x="706845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 rot="5400000">
                <a:off x="696009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 rot="5400000">
                <a:off x="685174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 rot="5400000">
                <a:off x="674338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 rot="5400000">
                <a:off x="663503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 rot="5400000">
                <a:off x="652667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 rot="5400000">
                <a:off x="641832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 rot="5400000">
                <a:off x="630996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 rot="5400000">
                <a:off x="620161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 rot="5400000">
                <a:off x="6093258" y="3254742"/>
                <a:ext cx="8435301" cy="0"/>
              </a:xfrm>
              <a:prstGeom prst="line">
                <a:avLst/>
              </a:prstGeom>
              <a:ln w="19050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4" name="组合 333"/>
            <p:cNvGrpSpPr/>
            <p:nvPr/>
          </p:nvGrpSpPr>
          <p:grpSpPr>
            <a:xfrm>
              <a:off x="910160" y="3016522"/>
              <a:ext cx="3341600" cy="6670244"/>
              <a:chOff x="8143809" y="-962910"/>
              <a:chExt cx="4225841" cy="8435302"/>
            </a:xfrm>
          </p:grpSpPr>
          <p:cxnSp>
            <p:nvCxnSpPr>
              <p:cNvPr id="335" name="直接连接符 334"/>
              <p:cNvCxnSpPr/>
              <p:nvPr/>
            </p:nvCxnSpPr>
            <p:spPr>
              <a:xfrm rot="5400000">
                <a:off x="5984903" y="3254742"/>
                <a:ext cx="8435301" cy="0"/>
              </a:xfrm>
              <a:prstGeom prst="line">
                <a:avLst/>
              </a:prstGeom>
              <a:ln w="19050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直接连接符 335"/>
              <p:cNvCxnSpPr/>
              <p:nvPr/>
            </p:nvCxnSpPr>
            <p:spPr>
              <a:xfrm rot="5400000">
                <a:off x="587654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直接连接符 336"/>
              <p:cNvCxnSpPr/>
              <p:nvPr/>
            </p:nvCxnSpPr>
            <p:spPr>
              <a:xfrm rot="5400000">
                <a:off x="576819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直接连接符 337"/>
              <p:cNvCxnSpPr/>
              <p:nvPr/>
            </p:nvCxnSpPr>
            <p:spPr>
              <a:xfrm rot="5400000">
                <a:off x="565983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直接连接符 338"/>
              <p:cNvCxnSpPr/>
              <p:nvPr/>
            </p:nvCxnSpPr>
            <p:spPr>
              <a:xfrm rot="5400000">
                <a:off x="555148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直接连接符 339"/>
              <p:cNvCxnSpPr/>
              <p:nvPr/>
            </p:nvCxnSpPr>
            <p:spPr>
              <a:xfrm rot="5400000">
                <a:off x="544312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直接连接符 340"/>
              <p:cNvCxnSpPr/>
              <p:nvPr/>
            </p:nvCxnSpPr>
            <p:spPr>
              <a:xfrm rot="5400000">
                <a:off x="533477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直接连接符 341"/>
              <p:cNvCxnSpPr/>
              <p:nvPr/>
            </p:nvCxnSpPr>
            <p:spPr>
              <a:xfrm rot="5400000">
                <a:off x="522641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直接连接符 342"/>
              <p:cNvCxnSpPr/>
              <p:nvPr/>
            </p:nvCxnSpPr>
            <p:spPr>
              <a:xfrm rot="5400000">
                <a:off x="511806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直接连接符 343"/>
              <p:cNvCxnSpPr/>
              <p:nvPr/>
            </p:nvCxnSpPr>
            <p:spPr>
              <a:xfrm rot="5400000">
                <a:off x="500970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直接连接符 344"/>
              <p:cNvCxnSpPr/>
              <p:nvPr/>
            </p:nvCxnSpPr>
            <p:spPr>
              <a:xfrm rot="5400000">
                <a:off x="490135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直接连接符 345"/>
              <p:cNvCxnSpPr/>
              <p:nvPr/>
            </p:nvCxnSpPr>
            <p:spPr>
              <a:xfrm rot="5400000">
                <a:off x="479299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直接连接符 346"/>
              <p:cNvCxnSpPr/>
              <p:nvPr/>
            </p:nvCxnSpPr>
            <p:spPr>
              <a:xfrm rot="5400000">
                <a:off x="468464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直接连接符 347"/>
              <p:cNvCxnSpPr/>
              <p:nvPr/>
            </p:nvCxnSpPr>
            <p:spPr>
              <a:xfrm rot="5400000">
                <a:off x="457628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直接连接符 348"/>
              <p:cNvCxnSpPr/>
              <p:nvPr/>
            </p:nvCxnSpPr>
            <p:spPr>
              <a:xfrm rot="5400000">
                <a:off x="446793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直接连接符 349"/>
              <p:cNvCxnSpPr/>
              <p:nvPr/>
            </p:nvCxnSpPr>
            <p:spPr>
              <a:xfrm rot="5400000">
                <a:off x="435957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直接连接符 350"/>
              <p:cNvCxnSpPr/>
              <p:nvPr/>
            </p:nvCxnSpPr>
            <p:spPr>
              <a:xfrm rot="5400000">
                <a:off x="425122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直接连接符 351"/>
              <p:cNvCxnSpPr/>
              <p:nvPr/>
            </p:nvCxnSpPr>
            <p:spPr>
              <a:xfrm rot="5400000">
                <a:off x="414286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直接连接符 352"/>
              <p:cNvCxnSpPr/>
              <p:nvPr/>
            </p:nvCxnSpPr>
            <p:spPr>
              <a:xfrm rot="5400000">
                <a:off x="403451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直接连接符 353"/>
              <p:cNvCxnSpPr/>
              <p:nvPr/>
            </p:nvCxnSpPr>
            <p:spPr>
              <a:xfrm rot="5400000">
                <a:off x="3926158" y="3254742"/>
                <a:ext cx="8435301" cy="0"/>
              </a:xfrm>
              <a:prstGeom prst="line">
                <a:avLst/>
              </a:prstGeom>
              <a:ln w="19050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直接连接符 354"/>
              <p:cNvCxnSpPr/>
              <p:nvPr/>
            </p:nvCxnSpPr>
            <p:spPr>
              <a:xfrm rot="5400000">
                <a:off x="8151999" y="3254742"/>
                <a:ext cx="8435301" cy="0"/>
              </a:xfrm>
              <a:prstGeom prst="line">
                <a:avLst/>
              </a:prstGeom>
              <a:ln w="19050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直接连接符 355"/>
              <p:cNvCxnSpPr/>
              <p:nvPr/>
            </p:nvCxnSpPr>
            <p:spPr>
              <a:xfrm rot="5400000">
                <a:off x="804364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直接连接符 356"/>
              <p:cNvCxnSpPr/>
              <p:nvPr/>
            </p:nvCxnSpPr>
            <p:spPr>
              <a:xfrm rot="5400000">
                <a:off x="793529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直接连接符 357"/>
              <p:cNvCxnSpPr/>
              <p:nvPr/>
            </p:nvCxnSpPr>
            <p:spPr>
              <a:xfrm rot="5400000">
                <a:off x="782693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直接连接符 358"/>
              <p:cNvCxnSpPr/>
              <p:nvPr/>
            </p:nvCxnSpPr>
            <p:spPr>
              <a:xfrm rot="5400000">
                <a:off x="771858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直接连接符 359"/>
              <p:cNvCxnSpPr/>
              <p:nvPr/>
            </p:nvCxnSpPr>
            <p:spPr>
              <a:xfrm rot="5400000">
                <a:off x="761022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直接连接符 360"/>
              <p:cNvCxnSpPr/>
              <p:nvPr/>
            </p:nvCxnSpPr>
            <p:spPr>
              <a:xfrm rot="5400000">
                <a:off x="750187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直接连接符 361"/>
              <p:cNvCxnSpPr/>
              <p:nvPr/>
            </p:nvCxnSpPr>
            <p:spPr>
              <a:xfrm rot="5400000">
                <a:off x="739351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直接连接符 362"/>
              <p:cNvCxnSpPr/>
              <p:nvPr/>
            </p:nvCxnSpPr>
            <p:spPr>
              <a:xfrm rot="5400000">
                <a:off x="728516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直接连接符 363"/>
              <p:cNvCxnSpPr/>
              <p:nvPr/>
            </p:nvCxnSpPr>
            <p:spPr>
              <a:xfrm rot="5400000">
                <a:off x="717680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直接连接符 364"/>
              <p:cNvCxnSpPr/>
              <p:nvPr/>
            </p:nvCxnSpPr>
            <p:spPr>
              <a:xfrm rot="5400000">
                <a:off x="706845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直接连接符 365"/>
              <p:cNvCxnSpPr/>
              <p:nvPr/>
            </p:nvCxnSpPr>
            <p:spPr>
              <a:xfrm rot="5400000">
                <a:off x="696009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直接连接符 366"/>
              <p:cNvCxnSpPr/>
              <p:nvPr/>
            </p:nvCxnSpPr>
            <p:spPr>
              <a:xfrm rot="5400000">
                <a:off x="685174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直接连接符 367"/>
              <p:cNvCxnSpPr/>
              <p:nvPr/>
            </p:nvCxnSpPr>
            <p:spPr>
              <a:xfrm rot="5400000">
                <a:off x="674338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直接连接符 368"/>
              <p:cNvCxnSpPr/>
              <p:nvPr/>
            </p:nvCxnSpPr>
            <p:spPr>
              <a:xfrm rot="5400000">
                <a:off x="663503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直接连接符 369"/>
              <p:cNvCxnSpPr/>
              <p:nvPr/>
            </p:nvCxnSpPr>
            <p:spPr>
              <a:xfrm rot="5400000">
                <a:off x="652667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直接连接符 370"/>
              <p:cNvCxnSpPr/>
              <p:nvPr/>
            </p:nvCxnSpPr>
            <p:spPr>
              <a:xfrm rot="5400000">
                <a:off x="6418323" y="3254741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直接连接符 371"/>
              <p:cNvCxnSpPr/>
              <p:nvPr/>
            </p:nvCxnSpPr>
            <p:spPr>
              <a:xfrm rot="5400000">
                <a:off x="630996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直接连接符 372"/>
              <p:cNvCxnSpPr/>
              <p:nvPr/>
            </p:nvCxnSpPr>
            <p:spPr>
              <a:xfrm rot="5400000">
                <a:off x="620161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直接连接符 373"/>
              <p:cNvCxnSpPr/>
              <p:nvPr/>
            </p:nvCxnSpPr>
            <p:spPr>
              <a:xfrm rot="5400000">
                <a:off x="6093258" y="3254742"/>
                <a:ext cx="8435301" cy="0"/>
              </a:xfrm>
              <a:prstGeom prst="line">
                <a:avLst/>
              </a:prstGeom>
              <a:ln w="19050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580" y="1852930"/>
            <a:ext cx="2514600" cy="2924175"/>
          </a:xfrm>
          <a:prstGeom prst="rect">
            <a:avLst/>
          </a:prstGeom>
        </p:spPr>
      </p:pic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E7AAC2D2-7773-4290-A776-C8BB0B40D6A6}"/>
              </a:ext>
            </a:extLst>
          </p:cNvPr>
          <p:cNvGrpSpPr/>
          <p:nvPr/>
        </p:nvGrpSpPr>
        <p:grpSpPr>
          <a:xfrm>
            <a:off x="5644632" y="4530370"/>
            <a:ext cx="6065408" cy="614892"/>
            <a:chOff x="6076432" y="1270177"/>
            <a:chExt cx="6065408" cy="614892"/>
          </a:xfrm>
        </p:grpSpPr>
        <p:cxnSp>
          <p:nvCxnSpPr>
            <p:cNvPr id="142" name="直接连接符 141">
              <a:extLst>
                <a:ext uri="{FF2B5EF4-FFF2-40B4-BE49-F238E27FC236}">
                  <a16:creationId xmlns:a16="http://schemas.microsoft.com/office/drawing/2014/main" id="{7CD25F59-2D5A-4E47-A7D2-6DF01C099A7B}"/>
                </a:ext>
              </a:extLst>
            </p:cNvPr>
            <p:cNvCxnSpPr/>
            <p:nvPr/>
          </p:nvCxnSpPr>
          <p:spPr>
            <a:xfrm>
              <a:off x="6308966" y="1792151"/>
              <a:ext cx="3766624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箭头: V 形 142">
              <a:extLst>
                <a:ext uri="{FF2B5EF4-FFF2-40B4-BE49-F238E27FC236}">
                  <a16:creationId xmlns:a16="http://schemas.microsoft.com/office/drawing/2014/main" id="{60814C7C-4145-4257-BA42-055EE9BAA1AA}"/>
                </a:ext>
              </a:extLst>
            </p:cNvPr>
            <p:cNvSpPr/>
            <p:nvPr/>
          </p:nvSpPr>
          <p:spPr>
            <a:xfrm flipH="1">
              <a:off x="6076432" y="1327087"/>
              <a:ext cx="465065" cy="46506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4" name="箭头: V 形 143">
              <a:extLst>
                <a:ext uri="{FF2B5EF4-FFF2-40B4-BE49-F238E27FC236}">
                  <a16:creationId xmlns:a16="http://schemas.microsoft.com/office/drawing/2014/main" id="{AC85436C-5E48-453D-8212-696A944406E9}"/>
                </a:ext>
              </a:extLst>
            </p:cNvPr>
            <p:cNvSpPr/>
            <p:nvPr/>
          </p:nvSpPr>
          <p:spPr>
            <a:xfrm flipH="1">
              <a:off x="6200262" y="1327087"/>
              <a:ext cx="465065" cy="465065"/>
            </a:xfrm>
            <a:prstGeom prst="chevron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145" name="直接连接符 144">
              <a:extLst>
                <a:ext uri="{FF2B5EF4-FFF2-40B4-BE49-F238E27FC236}">
                  <a16:creationId xmlns:a16="http://schemas.microsoft.com/office/drawing/2014/main" id="{E7E17BC3-E32E-4827-B596-9480BCC81F21}"/>
                </a:ext>
              </a:extLst>
            </p:cNvPr>
            <p:cNvCxnSpPr/>
            <p:nvPr/>
          </p:nvCxnSpPr>
          <p:spPr>
            <a:xfrm>
              <a:off x="6308966" y="1327087"/>
              <a:ext cx="1883312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61A1A443-8DBF-479B-8CE1-E27BDF68482E}"/>
                </a:ext>
              </a:extLst>
            </p:cNvPr>
            <p:cNvCxnSpPr/>
            <p:nvPr/>
          </p:nvCxnSpPr>
          <p:spPr>
            <a:xfrm>
              <a:off x="11179074" y="1624084"/>
              <a:ext cx="63700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2C179332-8412-4A6A-80F1-80AF34726194}"/>
                </a:ext>
              </a:extLst>
            </p:cNvPr>
            <p:cNvCxnSpPr/>
            <p:nvPr/>
          </p:nvCxnSpPr>
          <p:spPr>
            <a:xfrm>
              <a:off x="11318240" y="1502982"/>
              <a:ext cx="8236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Google Shape;168;p18">
              <a:hlinkClick r:id="rId2" action="ppaction://hlinksldjump"/>
              <a:extLst>
                <a:ext uri="{FF2B5EF4-FFF2-40B4-BE49-F238E27FC236}">
                  <a16:creationId xmlns:a16="http://schemas.microsoft.com/office/drawing/2014/main" id="{69FB3803-2C98-43A8-AE72-A6A5B3291C6E}"/>
                </a:ext>
              </a:extLst>
            </p:cNvPr>
            <p:cNvSpPr txBox="1"/>
            <p:nvPr/>
          </p:nvSpPr>
          <p:spPr>
            <a:xfrm>
              <a:off x="6616827" y="1363100"/>
              <a:ext cx="3988800" cy="521969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登录管理</a:t>
              </a: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8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Casdoor</a:t>
              </a:r>
              <a:endParaRPr 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Google Shape;169;p18">
              <a:extLst>
                <a:ext uri="{FF2B5EF4-FFF2-40B4-BE49-F238E27FC236}">
                  <a16:creationId xmlns:a16="http://schemas.microsoft.com/office/drawing/2014/main" id="{B38DAFEA-47C8-43BB-9497-9C85964B9A81}"/>
                </a:ext>
              </a:extLst>
            </p:cNvPr>
            <p:cNvSpPr txBox="1"/>
            <p:nvPr/>
          </p:nvSpPr>
          <p:spPr>
            <a:xfrm>
              <a:off x="10531768" y="1270177"/>
              <a:ext cx="582000" cy="3273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spcBef>
                  <a:spcPts val="0"/>
                </a:spcBef>
                <a:buFont typeface="Arial" panose="020B0604020202090204" pitchFamily="34" charset="0"/>
                <a:buNone/>
              </a:pPr>
              <a:r>
                <a:rPr lang="en-GB" dirty="0">
                  <a:solidFill>
                    <a:schemeClr val="bg1"/>
                  </a:solidFill>
                </a:rPr>
                <a:t>06</a:t>
              </a:r>
            </a:p>
          </p:txBody>
        </p:sp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9231EFCC-504C-4A91-B783-0DE2A6A8F28A}"/>
                </a:ext>
              </a:extLst>
            </p:cNvPr>
            <p:cNvCxnSpPr/>
            <p:nvPr/>
          </p:nvCxnSpPr>
          <p:spPr>
            <a:xfrm>
              <a:off x="11075963" y="1433827"/>
              <a:ext cx="8236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6594DA78-770D-44F0-974E-6D220BB0579A}"/>
              </a:ext>
            </a:extLst>
          </p:cNvPr>
          <p:cNvGrpSpPr/>
          <p:nvPr/>
        </p:nvGrpSpPr>
        <p:grpSpPr>
          <a:xfrm>
            <a:off x="5644632" y="5349588"/>
            <a:ext cx="6065408" cy="614892"/>
            <a:chOff x="6076432" y="1270177"/>
            <a:chExt cx="6065408" cy="614892"/>
          </a:xfrm>
        </p:grpSpPr>
        <p:cxnSp>
          <p:nvCxnSpPr>
            <p:cNvPr id="154" name="直接连接符 153">
              <a:extLst>
                <a:ext uri="{FF2B5EF4-FFF2-40B4-BE49-F238E27FC236}">
                  <a16:creationId xmlns:a16="http://schemas.microsoft.com/office/drawing/2014/main" id="{D70216D7-D4FE-45B5-8CBD-8F2A37C2097F}"/>
                </a:ext>
              </a:extLst>
            </p:cNvPr>
            <p:cNvCxnSpPr/>
            <p:nvPr/>
          </p:nvCxnSpPr>
          <p:spPr>
            <a:xfrm>
              <a:off x="6308966" y="1792151"/>
              <a:ext cx="3766624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箭头: V 形 154">
              <a:extLst>
                <a:ext uri="{FF2B5EF4-FFF2-40B4-BE49-F238E27FC236}">
                  <a16:creationId xmlns:a16="http://schemas.microsoft.com/office/drawing/2014/main" id="{2355F7D9-89E6-42C9-947F-3C111AF5A9A2}"/>
                </a:ext>
              </a:extLst>
            </p:cNvPr>
            <p:cNvSpPr/>
            <p:nvPr/>
          </p:nvSpPr>
          <p:spPr>
            <a:xfrm flipH="1">
              <a:off x="6076432" y="1327087"/>
              <a:ext cx="465065" cy="46506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6" name="箭头: V 形 155">
              <a:extLst>
                <a:ext uri="{FF2B5EF4-FFF2-40B4-BE49-F238E27FC236}">
                  <a16:creationId xmlns:a16="http://schemas.microsoft.com/office/drawing/2014/main" id="{B7DEC597-9BDF-41DA-AFD2-3EB9DC2E9C14}"/>
                </a:ext>
              </a:extLst>
            </p:cNvPr>
            <p:cNvSpPr/>
            <p:nvPr/>
          </p:nvSpPr>
          <p:spPr>
            <a:xfrm flipH="1">
              <a:off x="6200262" y="1327087"/>
              <a:ext cx="465065" cy="465065"/>
            </a:xfrm>
            <a:prstGeom prst="chevron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157" name="直接连接符 156">
              <a:extLst>
                <a:ext uri="{FF2B5EF4-FFF2-40B4-BE49-F238E27FC236}">
                  <a16:creationId xmlns:a16="http://schemas.microsoft.com/office/drawing/2014/main" id="{7C7B2D8E-9392-4BDC-970D-04BDEE9537EA}"/>
                </a:ext>
              </a:extLst>
            </p:cNvPr>
            <p:cNvCxnSpPr/>
            <p:nvPr/>
          </p:nvCxnSpPr>
          <p:spPr>
            <a:xfrm>
              <a:off x="6308966" y="1327087"/>
              <a:ext cx="1883312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接连接符 157">
              <a:extLst>
                <a:ext uri="{FF2B5EF4-FFF2-40B4-BE49-F238E27FC236}">
                  <a16:creationId xmlns:a16="http://schemas.microsoft.com/office/drawing/2014/main" id="{EC3A345F-4250-4D69-8CAB-2CB08FA05F48}"/>
                </a:ext>
              </a:extLst>
            </p:cNvPr>
            <p:cNvCxnSpPr/>
            <p:nvPr/>
          </p:nvCxnSpPr>
          <p:spPr>
            <a:xfrm>
              <a:off x="11179074" y="1624084"/>
              <a:ext cx="63700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连接符 158">
              <a:extLst>
                <a:ext uri="{FF2B5EF4-FFF2-40B4-BE49-F238E27FC236}">
                  <a16:creationId xmlns:a16="http://schemas.microsoft.com/office/drawing/2014/main" id="{11C4BDAD-D6C1-4C83-900D-9768CE7F085E}"/>
                </a:ext>
              </a:extLst>
            </p:cNvPr>
            <p:cNvCxnSpPr/>
            <p:nvPr/>
          </p:nvCxnSpPr>
          <p:spPr>
            <a:xfrm>
              <a:off x="11318240" y="1502982"/>
              <a:ext cx="8236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Google Shape;168;p18">
              <a:hlinkClick r:id="rId2" action="ppaction://hlinksldjump"/>
              <a:extLst>
                <a:ext uri="{FF2B5EF4-FFF2-40B4-BE49-F238E27FC236}">
                  <a16:creationId xmlns:a16="http://schemas.microsoft.com/office/drawing/2014/main" id="{EFD64933-2E3A-4E2B-94B3-E90DBCD86DE0}"/>
                </a:ext>
              </a:extLst>
            </p:cNvPr>
            <p:cNvSpPr txBox="1"/>
            <p:nvPr/>
          </p:nvSpPr>
          <p:spPr>
            <a:xfrm>
              <a:off x="6616827" y="1363100"/>
              <a:ext cx="3988800" cy="521969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Casbin</a:t>
              </a: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社区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indent="0">
                <a:spcBef>
                  <a:spcPts val="0"/>
                </a:spcBef>
                <a:buFont typeface="Arial" panose="020B0604020202090204" pitchFamily="34" charset="0"/>
                <a:buNone/>
              </a:pPr>
              <a:endParaRPr 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Google Shape;169;p18">
              <a:extLst>
                <a:ext uri="{FF2B5EF4-FFF2-40B4-BE49-F238E27FC236}">
                  <a16:creationId xmlns:a16="http://schemas.microsoft.com/office/drawing/2014/main" id="{5496CBA8-62F7-41F0-94B5-92E716E0BC0A}"/>
                </a:ext>
              </a:extLst>
            </p:cNvPr>
            <p:cNvSpPr txBox="1"/>
            <p:nvPr/>
          </p:nvSpPr>
          <p:spPr>
            <a:xfrm>
              <a:off x="10531768" y="1270177"/>
              <a:ext cx="582000" cy="3273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spcBef>
                  <a:spcPts val="0"/>
                </a:spcBef>
                <a:buFont typeface="Arial" panose="020B0604020202090204" pitchFamily="34" charset="0"/>
                <a:buNone/>
              </a:pPr>
              <a:r>
                <a:rPr lang="en-GB" dirty="0">
                  <a:solidFill>
                    <a:schemeClr val="bg1"/>
                  </a:solidFill>
                </a:rPr>
                <a:t>07</a:t>
              </a:r>
            </a:p>
          </p:txBody>
        </p:sp>
        <p:cxnSp>
          <p:nvCxnSpPr>
            <p:cNvPr id="162" name="直接连接符 161">
              <a:extLst>
                <a:ext uri="{FF2B5EF4-FFF2-40B4-BE49-F238E27FC236}">
                  <a16:creationId xmlns:a16="http://schemas.microsoft.com/office/drawing/2014/main" id="{5D27924E-ED79-4B9E-A5B6-E7D422C852FA}"/>
                </a:ext>
              </a:extLst>
            </p:cNvPr>
            <p:cNvCxnSpPr/>
            <p:nvPr/>
          </p:nvCxnSpPr>
          <p:spPr>
            <a:xfrm>
              <a:off x="11075963" y="1433827"/>
              <a:ext cx="8236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36453" y="80408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邮件列表</a:t>
            </a:r>
          </a:p>
        </p:txBody>
      </p:sp>
      <p:sp>
        <p:nvSpPr>
          <p:cNvPr id="3" name="Google Shape;220;p24"/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lvl="0">
              <a:buSzPts val="1100"/>
              <a:defRPr/>
            </a:pPr>
            <a:r>
              <a:rPr lang="en-US" altLang="zh-CN" sz="1800" kern="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Casnode</a:t>
            </a:r>
            <a:r>
              <a:rPr lang="en-US" altLang="zh-CN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特性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B3C53D5-662C-44A1-9DAE-B72287BB1C76}"/>
              </a:ext>
            </a:extLst>
          </p:cNvPr>
          <p:cNvSpPr txBox="1"/>
          <p:nvPr/>
        </p:nvSpPr>
        <p:spPr>
          <a:xfrm>
            <a:off x="1616597" y="1472567"/>
            <a:ext cx="8167621" cy="1688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支持将论坛新增的帖子、回复同步至任意一个邮件列表。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特别支持 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Google Groups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双向同步。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适合开源项目使用。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8B1B49D-61B8-452A-BD24-9F81F49979FA}"/>
              </a:ext>
            </a:extLst>
          </p:cNvPr>
          <p:cNvSpPr txBox="1"/>
          <p:nvPr/>
        </p:nvSpPr>
        <p:spPr>
          <a:xfrm>
            <a:off x="1236453" y="3618324"/>
            <a:ext cx="26677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Casdoor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集成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3852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53F6106-FA33-49E5-99E6-2E1E34E9CE29}"/>
              </a:ext>
            </a:extLst>
          </p:cNvPr>
          <p:cNvSpPr txBox="1"/>
          <p:nvPr/>
        </p:nvSpPr>
        <p:spPr>
          <a:xfrm>
            <a:off x="1616597" y="4468068"/>
            <a:ext cx="10429458" cy="11344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Casnode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的用户系统依赖 </a:t>
            </a:r>
            <a:r>
              <a:rPr lang="en-US" altLang="zh-CN" sz="24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Casdoor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如果你的组织正在使用 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Casdoor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，那么无需另外注册即可登录 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Casnode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1906" y="193622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多提供商支持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3852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Google Shape;220;p24"/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lvl="0">
              <a:buSzPts val="1100"/>
              <a:defRPr/>
            </a:pPr>
            <a:r>
              <a:rPr lang="en-US" altLang="zh-CN" sz="1800" kern="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Casnode</a:t>
            </a:r>
            <a:r>
              <a:rPr lang="en-US" altLang="zh-CN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特性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493EA14-C164-4382-BBD0-F30C90E26D92}"/>
              </a:ext>
            </a:extLst>
          </p:cNvPr>
          <p:cNvSpPr txBox="1"/>
          <p:nvPr/>
        </p:nvSpPr>
        <p:spPr>
          <a:xfrm>
            <a:off x="781906" y="843128"/>
            <a:ext cx="9795339" cy="1688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数据库：兼容主流数据库（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Xorm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支持）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对象存储服务器：目前支持阿里云、腾讯云、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Amazon AWS</a:t>
            </a: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短信 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API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：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Casnode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将会调用 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Casdoor API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，兼容各大厂商 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API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A340EC7-BBE9-40F6-A345-0E7C620BF687}"/>
              </a:ext>
            </a:extLst>
          </p:cNvPr>
          <p:cNvSpPr txBox="1"/>
          <p:nvPr/>
        </p:nvSpPr>
        <p:spPr>
          <a:xfrm>
            <a:off x="781906" y="284422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帖子标签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3852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F93AB55-2EE8-4E20-A477-E623312ACDAF}"/>
              </a:ext>
            </a:extLst>
          </p:cNvPr>
          <p:cNvSpPr txBox="1"/>
          <p:nvPr/>
        </p:nvSpPr>
        <p:spPr>
          <a:xfrm>
            <a:off x="781906" y="3478785"/>
            <a:ext cx="5161694" cy="2242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用户发帖时能自定义帖子的标签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如果不自定义，就会依据词出现的频率自动生成关键词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支持通过标签查找帖子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D626C71-6DDC-4F32-99FD-FF02A293E85A}"/>
              </a:ext>
            </a:extLst>
          </p:cNvPr>
          <p:cNvSpPr txBox="1"/>
          <p:nvPr/>
        </p:nvSpPr>
        <p:spPr>
          <a:xfrm>
            <a:off x="6705602" y="2794441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服务端渲染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3852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F10E8F1-2ACB-4248-B45B-EC3A4DB77D90}"/>
              </a:ext>
            </a:extLst>
          </p:cNvPr>
          <p:cNvSpPr txBox="1"/>
          <p:nvPr/>
        </p:nvSpPr>
        <p:spPr>
          <a:xfrm>
            <a:off x="6530207" y="3478785"/>
            <a:ext cx="4581294" cy="1688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Casnode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使用 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Chromedp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启动 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Chrome Headless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，针对搜索引擎的爬虫返回 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HTML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页面。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5403" y="169024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管理员后台</a:t>
            </a:r>
          </a:p>
        </p:txBody>
      </p:sp>
      <p:sp>
        <p:nvSpPr>
          <p:cNvPr id="3" name="Google Shape;220;p24"/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lvl="0">
              <a:buSzPts val="1100"/>
              <a:defRPr/>
            </a:pPr>
            <a:r>
              <a:rPr lang="en-US" altLang="zh-CN" sz="1800" kern="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Casnode</a:t>
            </a:r>
            <a:r>
              <a:rPr lang="en-US" altLang="zh-CN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特性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493EA14-C164-4382-BBD0-F30C90E26D92}"/>
              </a:ext>
            </a:extLst>
          </p:cNvPr>
          <p:cNvSpPr txBox="1"/>
          <p:nvPr/>
        </p:nvSpPr>
        <p:spPr>
          <a:xfrm>
            <a:off x="555403" y="889677"/>
            <a:ext cx="9739538" cy="1141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类别（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Tab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）管理</a:t>
            </a: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Casnode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在主页面对所有的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Tab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进行了整合管理，同时用户可自定义</a:t>
            </a:r>
            <a:endParaRPr lang="zh-CN" altLang="en-US" dirty="0">
              <a:effectLst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0F14D1D-FAA7-44D4-8730-215FF9E1D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488" y="2056395"/>
            <a:ext cx="8284536" cy="409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40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5403" y="169024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管理员后台</a:t>
            </a:r>
          </a:p>
        </p:txBody>
      </p:sp>
      <p:sp>
        <p:nvSpPr>
          <p:cNvPr id="3" name="Google Shape;220;p24"/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lvl="0">
              <a:buSzPts val="1100"/>
              <a:defRPr/>
            </a:pPr>
            <a:r>
              <a:rPr lang="en-US" altLang="zh-CN" sz="1800" kern="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Casnode</a:t>
            </a:r>
            <a:r>
              <a:rPr lang="en-US" altLang="zh-CN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特性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493EA14-C164-4382-BBD0-F30C90E26D92}"/>
              </a:ext>
            </a:extLst>
          </p:cNvPr>
          <p:cNvSpPr txBox="1"/>
          <p:nvPr/>
        </p:nvSpPr>
        <p:spPr>
          <a:xfrm>
            <a:off x="555403" y="810736"/>
            <a:ext cx="110104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节点（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Node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）管理</a:t>
            </a: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Casnode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支持对于热度高以及最新的节点进行管理，且支持对高热度的帖子进行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RSS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订阅。</a:t>
            </a:r>
          </a:p>
          <a:p>
            <a:pPr algn="l"/>
            <a:endParaRPr lang="zh-CN" altLang="en-US" dirty="0">
              <a:effectLst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D95D510-7FC4-4B38-B3DB-DA8205488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069" y="2297592"/>
            <a:ext cx="6721422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426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5403" y="169024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管理员后台</a:t>
            </a:r>
          </a:p>
        </p:txBody>
      </p:sp>
      <p:sp>
        <p:nvSpPr>
          <p:cNvPr id="3" name="Google Shape;220;p24"/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lvl="0">
              <a:buSzPts val="1100"/>
              <a:defRPr/>
            </a:pPr>
            <a:r>
              <a:rPr lang="en-US" altLang="zh-CN" sz="1800" kern="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Casnode</a:t>
            </a:r>
            <a:r>
              <a:rPr lang="en-US" altLang="zh-CN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特性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493EA14-C164-4382-BBD0-F30C90E26D92}"/>
              </a:ext>
            </a:extLst>
          </p:cNvPr>
          <p:cNvSpPr txBox="1"/>
          <p:nvPr/>
        </p:nvSpPr>
        <p:spPr>
          <a:xfrm>
            <a:off x="555403" y="969986"/>
            <a:ext cx="110104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位面（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Plane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）管理</a:t>
            </a: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Casnode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提供了</a:t>
            </a:r>
            <a:r>
              <a:rPr lang="en-US" altLang="zh-CN" sz="24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Casnode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自定义位面列表，使用不同的位面对多个节点进行管理。</a:t>
            </a:r>
          </a:p>
          <a:p>
            <a:pPr algn="l"/>
            <a:endParaRPr lang="zh-CN" altLang="en-US" dirty="0">
              <a:effectLst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87CEE31-B396-41B9-946C-EDC9D667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993" y="2186007"/>
            <a:ext cx="7672594" cy="395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82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5403" y="169024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管理员后台</a:t>
            </a:r>
          </a:p>
        </p:txBody>
      </p:sp>
      <p:sp>
        <p:nvSpPr>
          <p:cNvPr id="3" name="Google Shape;220;p24"/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lvl="0">
              <a:buSzPts val="1100"/>
              <a:defRPr/>
            </a:pPr>
            <a:r>
              <a:rPr lang="en-US" altLang="zh-CN" sz="1800" kern="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Casnode</a:t>
            </a:r>
            <a:r>
              <a:rPr lang="en-US" altLang="zh-CN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特性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493EA14-C164-4382-BBD0-F30C90E26D92}"/>
              </a:ext>
            </a:extLst>
          </p:cNvPr>
          <p:cNvSpPr txBox="1"/>
          <p:nvPr/>
        </p:nvSpPr>
        <p:spPr>
          <a:xfrm>
            <a:off x="6203879" y="1257187"/>
            <a:ext cx="4959523" cy="434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帖子（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Topic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）管理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</a:t>
            </a:r>
            <a:r>
              <a:rPr lang="en-US" altLang="zh-CN" sz="24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Casnode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作为一个轻型网络论坛，根据帖子最后回复的时间进行排序以及热度的管理，支持用户自加标签以及自动生成帖子标签。同时也支持用户对自己感兴趣的帖子收藏，以供日后阅读。</a:t>
            </a:r>
          </a:p>
          <a:p>
            <a:pPr algn="l">
              <a:lnSpc>
                <a:spcPct val="150000"/>
              </a:lnSpc>
            </a:pPr>
            <a:endParaRPr lang="zh-CN" altLang="en-US" dirty="0">
              <a:effectLst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A3ED7D1-D56F-4EC4-884F-2EC91F739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45" y="842089"/>
            <a:ext cx="5233195" cy="525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21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5403" y="169024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管理员后台</a:t>
            </a:r>
          </a:p>
        </p:txBody>
      </p:sp>
      <p:sp>
        <p:nvSpPr>
          <p:cNvPr id="3" name="Google Shape;220;p24"/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lvl="0">
              <a:buSzPts val="1100"/>
              <a:defRPr/>
            </a:pPr>
            <a:r>
              <a:rPr lang="en-US" altLang="zh-CN" sz="1800" kern="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Casnode</a:t>
            </a:r>
            <a:r>
              <a:rPr lang="en-US" altLang="zh-CN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特性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493EA14-C164-4382-BBD0-F30C90E26D92}"/>
              </a:ext>
            </a:extLst>
          </p:cNvPr>
          <p:cNvSpPr txBox="1"/>
          <p:nvPr/>
        </p:nvSpPr>
        <p:spPr>
          <a:xfrm>
            <a:off x="590798" y="832398"/>
            <a:ext cx="11010403" cy="1688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广告（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Poster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）管理</a:t>
            </a:r>
          </a:p>
          <a:p>
            <a:pPr>
              <a:lnSpc>
                <a:spcPct val="150000"/>
              </a:lnSpc>
            </a:pPr>
            <a:r>
              <a:rPr lang="en-US" altLang="zh-CN" sz="24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Casnode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支持用户自行投放广告，用户仅需提供广告商，广告所用图片以及跳转链接即可实现广告投放。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A8FEE99-CACA-4A2E-940F-FEB98A656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265" y="2662735"/>
            <a:ext cx="7514374" cy="353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56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5403" y="169024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管理员后台</a:t>
            </a:r>
          </a:p>
        </p:txBody>
      </p:sp>
      <p:sp>
        <p:nvSpPr>
          <p:cNvPr id="3" name="Google Shape;220;p24"/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lvl="0">
              <a:buSzPts val="1100"/>
              <a:defRPr/>
            </a:pPr>
            <a:r>
              <a:rPr lang="en-US" altLang="zh-CN" sz="1800" kern="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Casnode</a:t>
            </a:r>
            <a:r>
              <a:rPr lang="en-US" altLang="zh-CN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特性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493EA14-C164-4382-BBD0-F30C90E26D92}"/>
              </a:ext>
            </a:extLst>
          </p:cNvPr>
          <p:cNvSpPr txBox="1"/>
          <p:nvPr/>
        </p:nvSpPr>
        <p:spPr>
          <a:xfrm>
            <a:off x="6524090" y="1062104"/>
            <a:ext cx="45999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用户（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Member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）管理</a:t>
            </a:r>
          </a:p>
          <a:p>
            <a:pPr>
              <a:lnSpc>
                <a:spcPct val="150000"/>
              </a:lnSpc>
            </a:pPr>
            <a:r>
              <a:rPr lang="en-US" altLang="zh-CN" sz="24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Casnode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通过</a:t>
            </a:r>
            <a:r>
              <a:rPr lang="en-US" altLang="zh-CN" sz="24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Casdoor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用户系统对用户进行管理，用户在</a:t>
            </a:r>
            <a:r>
              <a:rPr lang="en-US" altLang="zh-CN" sz="24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Casnode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注册或登录时便会跳转到</a:t>
            </a:r>
            <a:r>
              <a:rPr lang="en-US" altLang="zh-CN" sz="24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Casdoor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。但是对于用户余额，是否封禁等也可方便在</a:t>
            </a:r>
            <a:r>
              <a:rPr lang="en-US" altLang="zh-CN" sz="24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casnode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后台管理。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/>
            <a:endParaRPr lang="zh-CN" altLang="en-US" dirty="0">
              <a:effectLst/>
            </a:endParaRPr>
          </a:p>
          <a:p>
            <a:pPr algn="l"/>
            <a:endParaRPr lang="zh-CN" altLang="en-US" dirty="0">
              <a:effectLst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2350E02-D987-479B-8AAF-C87CF3A77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03" y="845223"/>
            <a:ext cx="5175367" cy="529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942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5403" y="169024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管理员后台</a:t>
            </a:r>
          </a:p>
        </p:txBody>
      </p:sp>
      <p:sp>
        <p:nvSpPr>
          <p:cNvPr id="3" name="Google Shape;220;p24"/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lvl="0">
              <a:buSzPts val="1100"/>
              <a:defRPr/>
            </a:pPr>
            <a:r>
              <a:rPr lang="en-US" altLang="zh-CN" sz="1800" kern="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Casnode</a:t>
            </a:r>
            <a:r>
              <a:rPr lang="en-US" altLang="zh-CN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特性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493EA14-C164-4382-BBD0-F30C90E26D92}"/>
              </a:ext>
            </a:extLst>
          </p:cNvPr>
          <p:cNvSpPr txBox="1"/>
          <p:nvPr/>
        </p:nvSpPr>
        <p:spPr>
          <a:xfrm>
            <a:off x="555403" y="1160057"/>
            <a:ext cx="1101040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敏感字（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Sensitive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）管理</a:t>
            </a:r>
          </a:p>
          <a:p>
            <a:r>
              <a:rPr lang="en-US" altLang="zh-CN" sz="24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Casnode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禁止用户使用任何低俗或者敏感图片作为头像，包括在帖子中使用引起反感的敏感词和图片。</a:t>
            </a:r>
          </a:p>
          <a:p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/>
            <a:endParaRPr lang="zh-CN" altLang="en-US" dirty="0">
              <a:effectLst/>
            </a:endParaRPr>
          </a:p>
          <a:p>
            <a:pPr algn="l"/>
            <a:endParaRPr lang="zh-CN" altLang="en-US" dirty="0">
              <a:effectLst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E05B742-2F93-4388-9AF7-8CF550FE2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012" y="2222922"/>
            <a:ext cx="6980525" cy="347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94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4;p19"/>
          <p:cNvSpPr txBox="1"/>
          <p:nvPr/>
        </p:nvSpPr>
        <p:spPr>
          <a:xfrm>
            <a:off x="1490813" y="2851649"/>
            <a:ext cx="8708263" cy="1154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lvl="0">
              <a:defRPr/>
            </a:pPr>
            <a:r>
              <a:rPr lang="en-US" altLang="zh-CN" sz="7200" b="1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Casnode</a:t>
            </a:r>
            <a:r>
              <a:rPr lang="en-US" altLang="zh-CN" sz="72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sz="7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Work Sans"/>
              </a:rPr>
              <a:t>结构简介</a:t>
            </a:r>
            <a:endParaRPr kumimoji="0" lang="en-US" altLang="zh-CN" sz="7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Work Sans"/>
            </a:endParaRPr>
          </a:p>
        </p:txBody>
      </p:sp>
      <p:sp>
        <p:nvSpPr>
          <p:cNvPr id="3" name="Google Shape;185;p19"/>
          <p:cNvSpPr txBox="1"/>
          <p:nvPr/>
        </p:nvSpPr>
        <p:spPr>
          <a:xfrm>
            <a:off x="1507014" y="2338049"/>
            <a:ext cx="39099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8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90204"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Roboto"/>
              </a:rPr>
              <a:t>第四部分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27388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4;p19"/>
          <p:cNvSpPr txBox="1"/>
          <p:nvPr/>
        </p:nvSpPr>
        <p:spPr>
          <a:xfrm>
            <a:off x="1490813" y="2851649"/>
            <a:ext cx="8708263" cy="1154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lvl="0">
              <a:defRPr/>
            </a:pPr>
            <a:r>
              <a:rPr lang="en-US" altLang="zh-CN" sz="7200" b="1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Casnode</a:t>
            </a:r>
            <a:r>
              <a:rPr lang="en-US" altLang="zh-CN" sz="72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sz="7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Work Sans"/>
              </a:rPr>
              <a:t>简介</a:t>
            </a:r>
            <a:endParaRPr kumimoji="0" lang="en-US" sz="7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Work Sans"/>
            </a:endParaRPr>
          </a:p>
        </p:txBody>
      </p:sp>
      <p:sp>
        <p:nvSpPr>
          <p:cNvPr id="3" name="Google Shape;185;p19"/>
          <p:cNvSpPr txBox="1"/>
          <p:nvPr/>
        </p:nvSpPr>
        <p:spPr>
          <a:xfrm>
            <a:off x="1507014" y="2338049"/>
            <a:ext cx="39099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8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90204"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Roboto"/>
              </a:rPr>
              <a:t>第一部分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736701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40589" y="13040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交互逻辑图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3852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Google Shape;220;p24"/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lvl="0">
              <a:buSzPts val="1100"/>
              <a:defRPr/>
            </a:pPr>
            <a:r>
              <a:rPr lang="en-US" altLang="zh-CN" sz="1800" kern="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Casnode</a:t>
            </a:r>
            <a:r>
              <a:rPr lang="en-US" altLang="zh-CN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结构简介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3DCCAA1-5A4B-456D-9FF5-8AA4D020049C}"/>
              </a:ext>
            </a:extLst>
          </p:cNvPr>
          <p:cNvSpPr/>
          <p:nvPr/>
        </p:nvSpPr>
        <p:spPr>
          <a:xfrm>
            <a:off x="2348801" y="1495247"/>
            <a:ext cx="1406565" cy="5290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UI </a:t>
            </a:r>
            <a:r>
              <a:rPr lang="zh-CN" altLang="en-US" dirty="0"/>
              <a:t>组件</a:t>
            </a:r>
            <a:r>
              <a:rPr lang="en-US" altLang="zh-CN" dirty="0"/>
              <a:t>(V)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EDFB568-02AB-4851-B7B8-A2A747C56ECD}"/>
              </a:ext>
            </a:extLst>
          </p:cNvPr>
          <p:cNvSpPr/>
          <p:nvPr/>
        </p:nvSpPr>
        <p:spPr>
          <a:xfrm>
            <a:off x="4567482" y="1495246"/>
            <a:ext cx="4628276" cy="5290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后端交互组件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07F5A88-DEE0-4EE7-AE5B-6B771DE54EB5}"/>
              </a:ext>
            </a:extLst>
          </p:cNvPr>
          <p:cNvSpPr/>
          <p:nvPr/>
        </p:nvSpPr>
        <p:spPr>
          <a:xfrm>
            <a:off x="4567482" y="3826250"/>
            <a:ext cx="4628276" cy="5290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Beego Controllers (C)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C871348-4D60-4193-9257-84C88DEA50E0}"/>
              </a:ext>
            </a:extLst>
          </p:cNvPr>
          <p:cNvSpPr/>
          <p:nvPr/>
        </p:nvSpPr>
        <p:spPr>
          <a:xfrm>
            <a:off x="6998898" y="4844168"/>
            <a:ext cx="2264638" cy="5290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其它组件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61E5C8D-C142-43F1-A9B1-4D7410BC262E}"/>
              </a:ext>
            </a:extLst>
          </p:cNvPr>
          <p:cNvSpPr/>
          <p:nvPr/>
        </p:nvSpPr>
        <p:spPr>
          <a:xfrm>
            <a:off x="4635259" y="4844168"/>
            <a:ext cx="1823049" cy="5290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Objects (M)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D597E00-D2A0-4BC4-85BD-C59E8F020064}"/>
              </a:ext>
            </a:extLst>
          </p:cNvPr>
          <p:cNvSpPr/>
          <p:nvPr/>
        </p:nvSpPr>
        <p:spPr>
          <a:xfrm>
            <a:off x="2536163" y="4844167"/>
            <a:ext cx="1558506" cy="5290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数据库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1595479-161D-437C-BE44-87EDA85543E8}"/>
              </a:ext>
            </a:extLst>
          </p:cNvPr>
          <p:cNvCxnSpPr>
            <a:cxnSpLocks/>
          </p:cNvCxnSpPr>
          <p:nvPr/>
        </p:nvCxnSpPr>
        <p:spPr>
          <a:xfrm>
            <a:off x="391064" y="2461404"/>
            <a:ext cx="1110507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A3CAD7CD-5A49-4B76-9CB3-16F9B8999DA7}"/>
              </a:ext>
            </a:extLst>
          </p:cNvPr>
          <p:cNvSpPr txBox="1"/>
          <p:nvPr/>
        </p:nvSpPr>
        <p:spPr>
          <a:xfrm>
            <a:off x="540589" y="966158"/>
            <a:ext cx="1689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React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前端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9F2F909-CA31-4A59-A1EA-77906B046B71}"/>
              </a:ext>
            </a:extLst>
          </p:cNvPr>
          <p:cNvSpPr txBox="1"/>
          <p:nvPr/>
        </p:nvSpPr>
        <p:spPr>
          <a:xfrm>
            <a:off x="540589" y="2835548"/>
            <a:ext cx="1879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Golang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后端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C33F6CF-5F54-45C5-853F-73CF33BA94BC}"/>
              </a:ext>
            </a:extLst>
          </p:cNvPr>
          <p:cNvSpPr/>
          <p:nvPr/>
        </p:nvSpPr>
        <p:spPr>
          <a:xfrm>
            <a:off x="6169726" y="2915576"/>
            <a:ext cx="1423788" cy="440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过滤器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4AE8C2B-4860-4F3D-A1D6-D9967A6031E0}"/>
              </a:ext>
            </a:extLst>
          </p:cNvPr>
          <p:cNvSpPr/>
          <p:nvPr/>
        </p:nvSpPr>
        <p:spPr>
          <a:xfrm>
            <a:off x="8741434" y="2915576"/>
            <a:ext cx="1423788" cy="440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日志</a:t>
            </a: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76BD8C00-18A5-424E-90DA-50977E5DCE80}"/>
              </a:ext>
            </a:extLst>
          </p:cNvPr>
          <p:cNvCxnSpPr>
            <a:stCxn id="32" idx="3"/>
            <a:endCxn id="36" idx="1"/>
          </p:cNvCxnSpPr>
          <p:nvPr/>
        </p:nvCxnSpPr>
        <p:spPr>
          <a:xfrm>
            <a:off x="7593514" y="3135868"/>
            <a:ext cx="1147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AC26A036-6FBE-4B8F-A60A-A80920686F8F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6458308" y="5108712"/>
            <a:ext cx="5405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2200C5F9-CCAA-4FDB-8EA5-FFAB6AB2E4A2}"/>
              </a:ext>
            </a:extLst>
          </p:cNvPr>
          <p:cNvCxnSpPr>
            <a:stCxn id="11" idx="1"/>
            <a:endCxn id="12" idx="3"/>
          </p:cNvCxnSpPr>
          <p:nvPr/>
        </p:nvCxnSpPr>
        <p:spPr>
          <a:xfrm flipH="1">
            <a:off x="6458308" y="5108712"/>
            <a:ext cx="5405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CDA2C878-8610-4578-88B7-BB7EABEAEF50}"/>
              </a:ext>
            </a:extLst>
          </p:cNvPr>
          <p:cNvCxnSpPr>
            <a:cxnSpLocks/>
            <a:stCxn id="9" idx="2"/>
            <a:endCxn id="32" idx="0"/>
          </p:cNvCxnSpPr>
          <p:nvPr/>
        </p:nvCxnSpPr>
        <p:spPr>
          <a:xfrm>
            <a:off x="6881620" y="2024333"/>
            <a:ext cx="0" cy="891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0B378A23-F418-4AD2-AAF7-51ADAF3C5849}"/>
              </a:ext>
            </a:extLst>
          </p:cNvPr>
          <p:cNvCxnSpPr>
            <a:stCxn id="32" idx="0"/>
            <a:endCxn id="9" idx="2"/>
          </p:cNvCxnSpPr>
          <p:nvPr/>
        </p:nvCxnSpPr>
        <p:spPr>
          <a:xfrm flipV="1">
            <a:off x="6881620" y="2024333"/>
            <a:ext cx="0" cy="891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066A3366-3235-46F7-9FCB-571CFF3AD412}"/>
              </a:ext>
            </a:extLst>
          </p:cNvPr>
          <p:cNvCxnSpPr>
            <a:stCxn id="32" idx="2"/>
            <a:endCxn id="10" idx="0"/>
          </p:cNvCxnSpPr>
          <p:nvPr/>
        </p:nvCxnSpPr>
        <p:spPr>
          <a:xfrm>
            <a:off x="6881620" y="3356159"/>
            <a:ext cx="0" cy="470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A9C802F1-B50B-448C-A55C-135AE776AEFC}"/>
              </a:ext>
            </a:extLst>
          </p:cNvPr>
          <p:cNvCxnSpPr>
            <a:stCxn id="10" idx="0"/>
            <a:endCxn id="32" idx="2"/>
          </p:cNvCxnSpPr>
          <p:nvPr/>
        </p:nvCxnSpPr>
        <p:spPr>
          <a:xfrm flipV="1">
            <a:off x="6881620" y="3356159"/>
            <a:ext cx="0" cy="470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D1C2AAC4-DB33-4491-97A1-7AC262A59D87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3755366" y="1759790"/>
            <a:ext cx="8121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B3D54D85-89C9-4A1F-A7DC-B4D97ED57C1B}"/>
              </a:ext>
            </a:extLst>
          </p:cNvPr>
          <p:cNvCxnSpPr>
            <a:stCxn id="9" idx="1"/>
            <a:endCxn id="7" idx="3"/>
          </p:cNvCxnSpPr>
          <p:nvPr/>
        </p:nvCxnSpPr>
        <p:spPr>
          <a:xfrm flipH="1">
            <a:off x="3755366" y="1759790"/>
            <a:ext cx="8121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66816725-9ED3-40DB-921F-A4ABD0DA0CF9}"/>
              </a:ext>
            </a:extLst>
          </p:cNvPr>
          <p:cNvCxnSpPr>
            <a:stCxn id="13" idx="3"/>
            <a:endCxn id="12" idx="1"/>
          </p:cNvCxnSpPr>
          <p:nvPr/>
        </p:nvCxnSpPr>
        <p:spPr>
          <a:xfrm>
            <a:off x="4094669" y="5108711"/>
            <a:ext cx="5405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6AAA1185-0673-41C4-B80E-922C831BCAA7}"/>
              </a:ext>
            </a:extLst>
          </p:cNvPr>
          <p:cNvCxnSpPr>
            <a:stCxn id="12" idx="1"/>
            <a:endCxn id="13" idx="3"/>
          </p:cNvCxnSpPr>
          <p:nvPr/>
        </p:nvCxnSpPr>
        <p:spPr>
          <a:xfrm flipH="1" flipV="1">
            <a:off x="4094669" y="5108711"/>
            <a:ext cx="5405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8AEA273C-9E8F-4A30-B9EC-BB413CC617D1}"/>
              </a:ext>
            </a:extLst>
          </p:cNvPr>
          <p:cNvCxnSpPr>
            <a:stCxn id="12" idx="0"/>
          </p:cNvCxnSpPr>
          <p:nvPr/>
        </p:nvCxnSpPr>
        <p:spPr>
          <a:xfrm flipH="1" flipV="1">
            <a:off x="5546783" y="4355337"/>
            <a:ext cx="1" cy="488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F8C9AEBC-04A1-4461-8AA6-04A8BBA30988}"/>
              </a:ext>
            </a:extLst>
          </p:cNvPr>
          <p:cNvCxnSpPr>
            <a:endCxn id="12" idx="0"/>
          </p:cNvCxnSpPr>
          <p:nvPr/>
        </p:nvCxnSpPr>
        <p:spPr>
          <a:xfrm>
            <a:off x="5546783" y="4355337"/>
            <a:ext cx="1" cy="488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07590" y="20846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运行模式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3852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Google Shape;220;p24"/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lvl="0">
              <a:buSzPts val="1100"/>
              <a:defRPr/>
            </a:pPr>
            <a:r>
              <a:rPr lang="en-US" altLang="zh-CN" sz="1800" kern="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Casnode</a:t>
            </a:r>
            <a:r>
              <a:rPr lang="en-US" altLang="zh-CN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结构简介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E0180B4-ECBC-41A5-8584-DF9318A94A41}"/>
              </a:ext>
            </a:extLst>
          </p:cNvPr>
          <p:cNvSpPr txBox="1"/>
          <p:nvPr/>
        </p:nvSpPr>
        <p:spPr>
          <a:xfrm>
            <a:off x="1368725" y="1943819"/>
            <a:ext cx="92977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开发者模式：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React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前端与 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Golang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后端同时启动，方便调试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生产环境：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React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前端被编译成静态文件，再由 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Golang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后端提供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4;p19"/>
          <p:cNvSpPr txBox="1"/>
          <p:nvPr/>
        </p:nvSpPr>
        <p:spPr>
          <a:xfrm>
            <a:off x="1490813" y="2851649"/>
            <a:ext cx="8708263" cy="1154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lvl="0">
              <a:defRPr/>
            </a:pPr>
            <a:r>
              <a:rPr lang="en-US" altLang="zh-CN" sz="7200" b="1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Casnode</a:t>
            </a:r>
            <a:r>
              <a:rPr lang="en-US" altLang="zh-CN" sz="72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sz="7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Work Sans"/>
              </a:rPr>
              <a:t>开发计划</a:t>
            </a:r>
            <a:endParaRPr kumimoji="0" lang="en-US" sz="7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Work Sans"/>
            </a:endParaRPr>
          </a:p>
        </p:txBody>
      </p:sp>
      <p:sp>
        <p:nvSpPr>
          <p:cNvPr id="3" name="Google Shape;185;p19"/>
          <p:cNvSpPr txBox="1"/>
          <p:nvPr/>
        </p:nvSpPr>
        <p:spPr>
          <a:xfrm>
            <a:off x="1507014" y="2338049"/>
            <a:ext cx="39099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8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90204"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Roboto"/>
              </a:rPr>
              <a:t>第五部分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4809" y="1122392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添加更多社区特性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3852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Google Shape;220;p24"/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lvl="0">
              <a:buSzPts val="1100"/>
              <a:defRPr/>
            </a:pPr>
            <a:r>
              <a:rPr lang="en-US" altLang="zh-CN" sz="1800" kern="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Casnode</a:t>
            </a:r>
            <a:r>
              <a:rPr lang="en-US" altLang="zh-CN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开发计划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C2EC6D6-979C-4A23-9414-5C50067011A2}"/>
              </a:ext>
            </a:extLst>
          </p:cNvPr>
          <p:cNvSpPr txBox="1"/>
          <p:nvPr/>
        </p:nvSpPr>
        <p:spPr>
          <a:xfrm>
            <a:off x="985016" y="2769897"/>
            <a:ext cx="29354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丰富个人主页内容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增加通知功能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5978DBA-35C3-40D5-A6D1-42112F022E86}"/>
              </a:ext>
            </a:extLst>
          </p:cNvPr>
          <p:cNvSpPr txBox="1"/>
          <p:nvPr/>
        </p:nvSpPr>
        <p:spPr>
          <a:xfrm>
            <a:off x="8094488" y="1122393"/>
            <a:ext cx="15295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完善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UI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3852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58D0630-4291-45C3-8ABC-EBF8249A9B86}"/>
              </a:ext>
            </a:extLst>
          </p:cNvPr>
          <p:cNvSpPr txBox="1"/>
          <p:nvPr/>
        </p:nvSpPr>
        <p:spPr>
          <a:xfrm>
            <a:off x="7415616" y="2849673"/>
            <a:ext cx="37208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构建完善的前端 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UI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框架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使用自己设计的 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UI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样式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30B1E44-F8B6-41E6-B742-F06545397E7E}"/>
              </a:ext>
            </a:extLst>
          </p:cNvPr>
          <p:cNvSpPr txBox="1"/>
          <p:nvPr/>
        </p:nvSpPr>
        <p:spPr>
          <a:xfrm>
            <a:off x="559842" y="22703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结语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1BDA213-C640-4A89-8964-002C2A198085}"/>
              </a:ext>
            </a:extLst>
          </p:cNvPr>
          <p:cNvSpPr txBox="1"/>
          <p:nvPr/>
        </p:nvSpPr>
        <p:spPr>
          <a:xfrm>
            <a:off x="559842" y="1031846"/>
            <a:ext cx="11042132" cy="3347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Demo: 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hlinkClick r:id="rId2"/>
              </a:rPr>
              <a:t>https://forum.casbin.com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Github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: 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hlinkClick r:id="rId3"/>
              </a:rPr>
              <a:t>https://github.com/casbin/casnode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Casbin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官方邮箱：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hlinkClick r:id="rId4"/>
              </a:rPr>
              <a:t>admin@casbin.org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Github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上的社区：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hlinkClick r:id="rId3"/>
              </a:rPr>
              <a:t>https://github.com/casbin/casnode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QQ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群：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555019739</a:t>
            </a:r>
          </a:p>
          <a:p>
            <a:pPr>
              <a:lnSpc>
                <a:spcPct val="150000"/>
              </a:lnSpc>
            </a:pP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FB778F-71C6-44F4-AAC7-92106D4396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114" y="3061982"/>
            <a:ext cx="2964860" cy="2988578"/>
          </a:xfrm>
          <a:prstGeom prst="rect">
            <a:avLst/>
          </a:prstGeom>
        </p:spPr>
      </p:pic>
      <p:sp>
        <p:nvSpPr>
          <p:cNvPr id="6" name="Google Shape;220;p24">
            <a:extLst>
              <a:ext uri="{FF2B5EF4-FFF2-40B4-BE49-F238E27FC236}">
                <a16:creationId xmlns:a16="http://schemas.microsoft.com/office/drawing/2014/main" id="{FA407CBE-8472-443B-8E56-2535F5C7312F}"/>
              </a:ext>
            </a:extLst>
          </p:cNvPr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>
              <a:defRPr/>
            </a:pPr>
            <a:r>
              <a:rPr lang="zh-CN" altLang="en-US" sz="1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论坛</a:t>
            </a:r>
            <a:r>
              <a:rPr lang="en-US" altLang="zh-CN" sz="1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endParaRPr lang="en-US" altLang="zh-CN" sz="18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14728697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4;p19"/>
          <p:cNvSpPr txBox="1"/>
          <p:nvPr/>
        </p:nvSpPr>
        <p:spPr>
          <a:xfrm>
            <a:off x="1490813" y="2851649"/>
            <a:ext cx="8708263" cy="1154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lvl="0">
              <a:defRPr/>
            </a:pPr>
            <a:r>
              <a:rPr lang="zh-CN" altLang="en-US" sz="72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登录管理 </a:t>
            </a:r>
            <a:r>
              <a:rPr lang="en-US" altLang="zh-CN" sz="7200" b="1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Casdoor</a:t>
            </a:r>
            <a:endParaRPr lang="en-US" altLang="zh-CN" sz="7200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Google Shape;185;p19"/>
          <p:cNvSpPr txBox="1"/>
          <p:nvPr/>
        </p:nvSpPr>
        <p:spPr>
          <a:xfrm>
            <a:off x="1507014" y="2338049"/>
            <a:ext cx="39099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8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90204"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Roboto"/>
              </a:rPr>
              <a:t>第六部分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347308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86800" y="208468"/>
            <a:ext cx="26677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Casdoor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简介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3852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Google Shape;220;p24"/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lvl="0">
              <a:buSzPts val="1100"/>
              <a:defRPr/>
            </a:pPr>
            <a:r>
              <a:rPr lang="zh-CN" altLang="en-US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登录管理  </a:t>
            </a:r>
            <a:r>
              <a:rPr lang="en-US" altLang="zh-CN" sz="1800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Casdoor</a:t>
            </a:r>
            <a:endParaRPr lang="en-US" altLang="zh-CN" sz="1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E5573E8-C0B1-4B93-9A6E-56F4EF284EC8}"/>
              </a:ext>
            </a:extLst>
          </p:cNvPr>
          <p:cNvSpPr txBox="1"/>
          <p:nvPr/>
        </p:nvSpPr>
        <p:spPr>
          <a:xfrm>
            <a:off x="688368" y="1025539"/>
            <a:ext cx="7210632" cy="3904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</a:t>
            </a:r>
            <a:r>
              <a:rPr lang="en-US" altLang="zh-CN" sz="24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Casdoor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是一个统一身份认证鉴权系统（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SSO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），抽象良好，操作简单，配置可视化，只需点点点即可完全托管主应用的用户模块，省心省力。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内部支持完善，使用了 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Casbin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作为权限控制中间件，提供各种语言的 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SDK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及说明文档，开箱即用。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社区支持，活跃的社区成员随时跟进解决项目中出现的 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Issues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，讨论想法开发新的 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Feature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0E41922-998C-47A1-A299-B29C99B46FEC}"/>
              </a:ext>
            </a:extLst>
          </p:cNvPr>
          <p:cNvSpPr txBox="1"/>
          <p:nvPr/>
        </p:nvSpPr>
        <p:spPr>
          <a:xfrm>
            <a:off x="1064044" y="5189181"/>
            <a:ext cx="63129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项目地址：</a:t>
            </a:r>
            <a:r>
              <a:rPr lang="en-US" altLang="zh-CN" sz="2400" dirty="0">
                <a:hlinkClick r:id="rId2"/>
              </a:rPr>
              <a:t>https://github.com/casbin/casdoor</a:t>
            </a:r>
            <a:endParaRPr lang="en-US" altLang="zh-CN" sz="2400" dirty="0"/>
          </a:p>
          <a:p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官方</a:t>
            </a:r>
            <a:r>
              <a:rPr lang="zh-CN" altLang="en-US" sz="2400" dirty="0"/>
              <a:t>实例：</a:t>
            </a:r>
            <a:r>
              <a:rPr lang="en-US" altLang="zh-CN" sz="2400" dirty="0">
                <a:hlinkClick r:id="rId3"/>
              </a:rPr>
              <a:t>https://door.casbin.com/</a:t>
            </a:r>
            <a:endParaRPr lang="en-US" altLang="zh-CN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023BEAB-0DF4-47F1-9784-C0E8AFE76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144" y="757958"/>
            <a:ext cx="3414056" cy="534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65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40592" y="13040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逻辑抽象图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3852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Google Shape;220;p24"/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lvl="0">
              <a:buSzPts val="1100"/>
              <a:defRPr/>
            </a:pPr>
            <a:r>
              <a:rPr lang="zh-CN" altLang="en-US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登录管理  </a:t>
            </a:r>
            <a:r>
              <a:rPr lang="en-US" altLang="zh-CN" sz="1800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Casdoor</a:t>
            </a:r>
            <a:endParaRPr lang="en-US" altLang="zh-CN" sz="1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6EA4F99-02EB-4F84-953E-095F974D713D}"/>
              </a:ext>
            </a:extLst>
          </p:cNvPr>
          <p:cNvSpPr txBox="1"/>
          <p:nvPr/>
        </p:nvSpPr>
        <p:spPr>
          <a:xfrm>
            <a:off x="133564" y="922801"/>
            <a:ext cx="5357973" cy="5012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</a:t>
            </a:r>
            <a:r>
              <a:rPr lang="en-US" altLang="zh-CN" sz="24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Casdoor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抽象了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个概念：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Organization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，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Application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，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Provider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和 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User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，将整个鉴权系统分为了低耦合、高内聚的单体应用。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即一个组织（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Organization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）有多个应用（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Application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），每个应用有自己独立的配置，例如第三方提供商（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Provider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），自定义注册项等等，用户（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User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）属于组织。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A83D860-46F4-4613-9859-FB42C7365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020" y="1803401"/>
            <a:ext cx="5872109" cy="280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561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2425" y="208468"/>
            <a:ext cx="86916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Casdoor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关键配置 </a:t>
            </a:r>
            <a:r>
              <a:rPr lang="en-US" altLang="zh-CN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—— Application </a:t>
            </a:r>
            <a:r>
              <a:rPr lang="zh-CN" altLang="en-US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与 </a:t>
            </a:r>
            <a:r>
              <a:rPr lang="en-US" altLang="zh-CN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Provider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3852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Google Shape;220;p24">
            <a:extLst>
              <a:ext uri="{FF2B5EF4-FFF2-40B4-BE49-F238E27FC236}">
                <a16:creationId xmlns:a16="http://schemas.microsoft.com/office/drawing/2014/main" id="{FCE7CEF4-32EA-4945-80E9-8C4A0793F673}"/>
              </a:ext>
            </a:extLst>
          </p:cNvPr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lvl="0">
              <a:buSzPts val="1100"/>
              <a:defRPr/>
            </a:pPr>
            <a:r>
              <a:rPr lang="zh-CN" altLang="en-US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登录管理  </a:t>
            </a:r>
            <a:r>
              <a:rPr lang="en-US" altLang="zh-CN" sz="1800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Casdoor</a:t>
            </a:r>
            <a:endParaRPr lang="en-US" altLang="zh-CN" sz="1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8D52ADA-2816-4265-B024-EBBF5061423B}"/>
              </a:ext>
            </a:extLst>
          </p:cNvPr>
          <p:cNvSpPr txBox="1"/>
          <p:nvPr/>
        </p:nvSpPr>
        <p:spPr>
          <a:xfrm>
            <a:off x="182425" y="919501"/>
            <a:ext cx="11848613" cy="1688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Application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即应用，它可以是论坛，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OA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，或者是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CMS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，凡是需要鉴权、与</a:t>
            </a:r>
            <a:r>
              <a:rPr lang="en-US" altLang="zh-CN" sz="24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Casdoor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交互的都是应用。应用的配置非常灵活，且全部通过 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UI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配置，只需点击操作。可以配置所需要的注册项，登录项，登录方式，并且随时实时预览结果，无需保存后查看。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F79B59C-AC2D-45A1-814E-8E0ADAB09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92" y="2880738"/>
            <a:ext cx="6216074" cy="31759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4960243-2837-46E5-95DD-0BC58221F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932" y="2880738"/>
            <a:ext cx="3230880" cy="315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4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2425" y="208468"/>
            <a:ext cx="86916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Casdoor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关键配置 </a:t>
            </a:r>
            <a:r>
              <a:rPr lang="en-US" altLang="zh-CN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—— Application </a:t>
            </a:r>
            <a:r>
              <a:rPr lang="zh-CN" altLang="en-US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与 </a:t>
            </a:r>
            <a:r>
              <a:rPr lang="en-US" altLang="zh-CN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Provider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3852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Google Shape;220;p24">
            <a:extLst>
              <a:ext uri="{FF2B5EF4-FFF2-40B4-BE49-F238E27FC236}">
                <a16:creationId xmlns:a16="http://schemas.microsoft.com/office/drawing/2014/main" id="{FCE7CEF4-32EA-4945-80E9-8C4A0793F673}"/>
              </a:ext>
            </a:extLst>
          </p:cNvPr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lvl="0">
              <a:buSzPts val="1100"/>
              <a:defRPr/>
            </a:pPr>
            <a:r>
              <a:rPr lang="zh-CN" altLang="en-US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登录管理  </a:t>
            </a:r>
            <a:r>
              <a:rPr lang="en-US" altLang="zh-CN" sz="1800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Casdoor</a:t>
            </a:r>
            <a:endParaRPr lang="en-US" altLang="zh-CN" sz="1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BCDFAB9-8374-4D94-AF8F-3F448184B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15" y="2597694"/>
            <a:ext cx="10176769" cy="274443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E5D4015-F71D-416F-AE37-68A01FD69073}"/>
              </a:ext>
            </a:extLst>
          </p:cNvPr>
          <p:cNvSpPr txBox="1"/>
          <p:nvPr/>
        </p:nvSpPr>
        <p:spPr>
          <a:xfrm>
            <a:off x="642367" y="825379"/>
            <a:ext cx="10179746" cy="1134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Application –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自定义注册项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可以随便修改注册项的数量、顺序，以及是否可见，是否必须等等属性。</a:t>
            </a:r>
          </a:p>
        </p:txBody>
      </p:sp>
    </p:spTree>
    <p:extLst>
      <p:ext uri="{BB962C8B-B14F-4D97-AF65-F5344CB8AC3E}">
        <p14:creationId xmlns:p14="http://schemas.microsoft.com/office/powerpoint/2010/main" val="3942839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41114" y="208468"/>
            <a:ext cx="2759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Casnode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简介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3852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Google Shape;220;p24"/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lvl="0">
              <a:buSzPts val="1100"/>
              <a:defRPr/>
            </a:pPr>
            <a:r>
              <a:rPr lang="en-US" sz="1800" kern="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Casnode</a:t>
            </a:r>
            <a:r>
              <a:rPr lang="en-US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E5573E8-C0B1-4B93-9A6E-56F4EF284EC8}"/>
              </a:ext>
            </a:extLst>
          </p:cNvPr>
          <p:cNvSpPr txBox="1"/>
          <p:nvPr/>
        </p:nvSpPr>
        <p:spPr>
          <a:xfrm>
            <a:off x="627580" y="1176973"/>
            <a:ext cx="10936840" cy="2252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</a:t>
            </a:r>
            <a:r>
              <a:rPr lang="en-US" altLang="zh-CN" sz="24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Casnode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是一个适合科技社区使用的开源轻论坛。属于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Casbin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社区的一个子项目。前端采用 </a:t>
            </a:r>
            <a:r>
              <a:rPr lang="en-US" altLang="zh-CN" sz="24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javascript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和 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React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，后端主要为 </a:t>
            </a:r>
            <a:r>
              <a:rPr lang="en-US" altLang="zh-CN" sz="24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beego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和 </a:t>
            </a:r>
            <a:r>
              <a:rPr lang="en-US" altLang="zh-CN" sz="24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xorm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。所以 </a:t>
            </a:r>
            <a:r>
              <a:rPr lang="en-US" altLang="zh-CN" sz="24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xorm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支持的数据库，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4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Casnode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都支持。</a:t>
            </a:r>
            <a:r>
              <a:rPr lang="en-US" altLang="zh-CN" sz="24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Casnode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目前作为 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Casbin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社区官方论坛使用，希望能得到大家的一些使用建议和 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Star 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0E41922-998C-47A1-A299-B29C99B46FEC}"/>
              </a:ext>
            </a:extLst>
          </p:cNvPr>
          <p:cNvSpPr txBox="1"/>
          <p:nvPr/>
        </p:nvSpPr>
        <p:spPr>
          <a:xfrm>
            <a:off x="2915481" y="4224240"/>
            <a:ext cx="63786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项目地址：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hlinkClick r:id="rId2"/>
              </a:rPr>
              <a:t>https://github.com/casbin/casnode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官方实例：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hlinkClick r:id="rId3"/>
              </a:rPr>
              <a:t>https://forum.casbin.com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2425" y="208468"/>
            <a:ext cx="86916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Casdoor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关键配置 </a:t>
            </a:r>
            <a:r>
              <a:rPr lang="en-US" altLang="zh-CN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—— Application </a:t>
            </a:r>
            <a:r>
              <a:rPr lang="zh-CN" altLang="en-US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与 </a:t>
            </a:r>
            <a:r>
              <a:rPr lang="en-US" altLang="zh-CN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Provider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3852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Google Shape;220;p24">
            <a:extLst>
              <a:ext uri="{FF2B5EF4-FFF2-40B4-BE49-F238E27FC236}">
                <a16:creationId xmlns:a16="http://schemas.microsoft.com/office/drawing/2014/main" id="{FCE7CEF4-32EA-4945-80E9-8C4A0793F673}"/>
              </a:ext>
            </a:extLst>
          </p:cNvPr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lvl="0">
              <a:buSzPts val="1100"/>
              <a:defRPr/>
            </a:pPr>
            <a:r>
              <a:rPr lang="zh-CN" altLang="en-US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登录管理  </a:t>
            </a:r>
            <a:r>
              <a:rPr lang="en-US" altLang="zh-CN" sz="1800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Casdoor</a:t>
            </a:r>
            <a:endParaRPr lang="en-US" altLang="zh-CN" sz="1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8D52ADA-2816-4265-B024-EBBF5061423B}"/>
              </a:ext>
            </a:extLst>
          </p:cNvPr>
          <p:cNvSpPr txBox="1"/>
          <p:nvPr/>
        </p:nvSpPr>
        <p:spPr>
          <a:xfrm>
            <a:off x="606407" y="737722"/>
            <a:ext cx="10179746" cy="1688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Application –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即时预览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任何有关 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Frontend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的配置都可以在保存前实时预览，无需保存，不会影响线上业务。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259FCAD-E293-47CA-B286-C3DF48620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008" y="2508962"/>
            <a:ext cx="7214544" cy="368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6654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2425" y="208468"/>
            <a:ext cx="86916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Casdoor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关键配置 </a:t>
            </a:r>
            <a:r>
              <a:rPr lang="en-US" altLang="zh-CN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—— Application </a:t>
            </a:r>
            <a:r>
              <a:rPr lang="zh-CN" altLang="en-US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与 </a:t>
            </a:r>
            <a:r>
              <a:rPr lang="en-US" altLang="zh-CN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Provider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3852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27AD72A-F260-4C50-837D-40F95D96B892}"/>
              </a:ext>
            </a:extLst>
          </p:cNvPr>
          <p:cNvSpPr txBox="1"/>
          <p:nvPr/>
        </p:nvSpPr>
        <p:spPr>
          <a:xfrm>
            <a:off x="391563" y="707208"/>
            <a:ext cx="12173525" cy="11344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Provider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Provider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即第三方提供商，目前共有三种类型，</a:t>
            </a:r>
            <a:r>
              <a:rPr lang="en-US" altLang="zh-CN" sz="24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Oauth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SMS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和 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Email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，配置项简单清晰</a:t>
            </a:r>
          </a:p>
        </p:txBody>
      </p:sp>
      <p:sp>
        <p:nvSpPr>
          <p:cNvPr id="5" name="Google Shape;220;p24">
            <a:extLst>
              <a:ext uri="{FF2B5EF4-FFF2-40B4-BE49-F238E27FC236}">
                <a16:creationId xmlns:a16="http://schemas.microsoft.com/office/drawing/2014/main" id="{FCE7CEF4-32EA-4945-80E9-8C4A0793F673}"/>
              </a:ext>
            </a:extLst>
          </p:cNvPr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lvl="0">
              <a:buSzPts val="1100"/>
              <a:defRPr/>
            </a:pPr>
            <a:r>
              <a:rPr lang="zh-CN" altLang="en-US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登录管理  </a:t>
            </a:r>
            <a:r>
              <a:rPr lang="en-US" altLang="zh-CN" sz="1800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Casdoor</a:t>
            </a:r>
            <a:endParaRPr lang="en-US" altLang="zh-CN" sz="1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2BB5F35-1E08-4FC0-9D91-9E74312DC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67" y="2393932"/>
            <a:ext cx="5204313" cy="360119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DF2C47E-5030-457B-B5A8-F44D78841654}"/>
              </a:ext>
            </a:extLst>
          </p:cNvPr>
          <p:cNvSpPr txBox="1"/>
          <p:nvPr/>
        </p:nvSpPr>
        <p:spPr>
          <a:xfrm>
            <a:off x="864175" y="1841621"/>
            <a:ext cx="3842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通过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QQ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登录（</a:t>
            </a:r>
            <a:r>
              <a:rPr lang="en-US" altLang="zh-CN" sz="24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Oauth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）：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D92CFD1-2A50-4E0F-A802-700F41A19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799" y="2393932"/>
            <a:ext cx="4165026" cy="339801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BBE11AA-F6C9-4B8E-9D78-97A84A10DEA9}"/>
              </a:ext>
            </a:extLst>
          </p:cNvPr>
          <p:cNvSpPr txBox="1"/>
          <p:nvPr/>
        </p:nvSpPr>
        <p:spPr>
          <a:xfrm>
            <a:off x="7030928" y="1799438"/>
            <a:ext cx="2151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 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设置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Email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40231057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2425" y="208468"/>
            <a:ext cx="86916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Casdoor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关键配置 </a:t>
            </a:r>
            <a:r>
              <a:rPr lang="en-US" altLang="zh-CN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—— Application </a:t>
            </a:r>
            <a:r>
              <a:rPr lang="zh-CN" altLang="en-US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与 </a:t>
            </a:r>
            <a:r>
              <a:rPr lang="en-US" altLang="zh-CN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Provider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3852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Google Shape;220;p24">
            <a:extLst>
              <a:ext uri="{FF2B5EF4-FFF2-40B4-BE49-F238E27FC236}">
                <a16:creationId xmlns:a16="http://schemas.microsoft.com/office/drawing/2014/main" id="{FCE7CEF4-32EA-4945-80E9-8C4A0793F673}"/>
              </a:ext>
            </a:extLst>
          </p:cNvPr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lvl="0">
              <a:buSzPts val="1100"/>
              <a:defRPr/>
            </a:pPr>
            <a:r>
              <a:rPr lang="zh-CN" altLang="en-US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登录管理  </a:t>
            </a:r>
            <a:r>
              <a:rPr lang="en-US" altLang="zh-CN" sz="1800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Casdoor</a:t>
            </a:r>
            <a:endParaRPr lang="en-US" altLang="zh-CN" sz="1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526A2A7-C880-4526-95BF-EF23E8BF6770}"/>
              </a:ext>
            </a:extLst>
          </p:cNvPr>
          <p:cNvSpPr txBox="1"/>
          <p:nvPr/>
        </p:nvSpPr>
        <p:spPr>
          <a:xfrm>
            <a:off x="701615" y="919555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Provider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DF2C47E-5030-457B-B5A8-F44D78841654}"/>
              </a:ext>
            </a:extLst>
          </p:cNvPr>
          <p:cNvSpPr txBox="1"/>
          <p:nvPr/>
        </p:nvSpPr>
        <p:spPr>
          <a:xfrm>
            <a:off x="899685" y="1504803"/>
            <a:ext cx="3671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设置 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SMS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短消息服务：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28CE5DB-3D39-4886-94A5-0E2824478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410" y="919555"/>
            <a:ext cx="4001657" cy="498855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DB1D269-9991-49ED-AC3E-EDDA078C0CDF}"/>
              </a:ext>
            </a:extLst>
          </p:cNvPr>
          <p:cNvSpPr txBox="1"/>
          <p:nvPr/>
        </p:nvSpPr>
        <p:spPr>
          <a:xfrm>
            <a:off x="482885" y="2566834"/>
            <a:ext cx="4592549" cy="212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目前支持</a:t>
            </a:r>
            <a:r>
              <a:rPr lang="en-US" altLang="zh-CN" sz="24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Aliyun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和</a:t>
            </a:r>
            <a:r>
              <a:rPr lang="en-US" altLang="zh-CN" sz="24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TencentCloud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的短信服务，后续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会不断增加更多平台的服务。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828879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2425" y="208468"/>
            <a:ext cx="86916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Casdoor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关键配置 </a:t>
            </a:r>
            <a:r>
              <a:rPr lang="en-US" altLang="zh-CN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—— Application </a:t>
            </a:r>
            <a:r>
              <a:rPr lang="zh-CN" altLang="en-US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与 </a:t>
            </a:r>
            <a:r>
              <a:rPr lang="en-US" altLang="zh-CN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Provider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3852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27AD72A-F260-4C50-837D-40F95D96B892}"/>
              </a:ext>
            </a:extLst>
          </p:cNvPr>
          <p:cNvSpPr txBox="1"/>
          <p:nvPr/>
        </p:nvSpPr>
        <p:spPr>
          <a:xfrm>
            <a:off x="701615" y="919555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Provider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Google Shape;220;p24">
            <a:extLst>
              <a:ext uri="{FF2B5EF4-FFF2-40B4-BE49-F238E27FC236}">
                <a16:creationId xmlns:a16="http://schemas.microsoft.com/office/drawing/2014/main" id="{FCE7CEF4-32EA-4945-80E9-8C4A0793F673}"/>
              </a:ext>
            </a:extLst>
          </p:cNvPr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lvl="0">
              <a:buSzPts val="1100"/>
              <a:defRPr/>
            </a:pPr>
            <a:r>
              <a:rPr lang="zh-CN" altLang="en-US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登录管理  </a:t>
            </a:r>
            <a:r>
              <a:rPr lang="en-US" altLang="zh-CN" sz="1800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Casdoor</a:t>
            </a:r>
            <a:endParaRPr lang="en-US" altLang="zh-CN" sz="1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8D52ADA-2816-4265-B024-EBBF5061423B}"/>
              </a:ext>
            </a:extLst>
          </p:cNvPr>
          <p:cNvSpPr txBox="1"/>
          <p:nvPr/>
        </p:nvSpPr>
        <p:spPr>
          <a:xfrm>
            <a:off x="945454" y="1458138"/>
            <a:ext cx="10179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配置完 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Provider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后就可以在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Application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中使用了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F71B697-E546-4E45-AC88-3469BA9D5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14" y="2046115"/>
            <a:ext cx="9975371" cy="230811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0F9B433-A340-48DE-9185-7D73928DFB1C}"/>
              </a:ext>
            </a:extLst>
          </p:cNvPr>
          <p:cNvSpPr txBox="1"/>
          <p:nvPr/>
        </p:nvSpPr>
        <p:spPr>
          <a:xfrm>
            <a:off x="903939" y="4749485"/>
            <a:ext cx="10179746" cy="1134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可以随意加减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Provider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的数量，并且设置是否允许任何一个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Provider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的注册登录，解绑等等。</a:t>
            </a:r>
          </a:p>
        </p:txBody>
      </p:sp>
    </p:spTree>
    <p:extLst>
      <p:ext uri="{BB962C8B-B14F-4D97-AF65-F5344CB8AC3E}">
        <p14:creationId xmlns:p14="http://schemas.microsoft.com/office/powerpoint/2010/main" val="16025485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2425" y="206159"/>
            <a:ext cx="6973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Casdoor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 </a:t>
            </a:r>
            <a:r>
              <a:rPr lang="zh-CN" altLang="en-US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基础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配置 </a:t>
            </a:r>
            <a:r>
              <a:rPr lang="en-US" altLang="zh-CN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—— Organization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3852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27AD72A-F260-4C50-837D-40F95D96B892}"/>
              </a:ext>
            </a:extLst>
          </p:cNvPr>
          <p:cNvSpPr txBox="1"/>
          <p:nvPr/>
        </p:nvSpPr>
        <p:spPr>
          <a:xfrm>
            <a:off x="864175" y="1405663"/>
            <a:ext cx="13821412" cy="11344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Organization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是应用（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Application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）和用户（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User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）的集合，是 </a:t>
            </a:r>
            <a:r>
              <a:rPr lang="en-US" altLang="zh-CN" sz="24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Casdoor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的最大单位，主要在逻辑上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起到统一的作用，配置项不多，但是你必须要创建一个组织。</a:t>
            </a:r>
          </a:p>
        </p:txBody>
      </p:sp>
      <p:sp>
        <p:nvSpPr>
          <p:cNvPr id="5" name="Google Shape;220;p24">
            <a:extLst>
              <a:ext uri="{FF2B5EF4-FFF2-40B4-BE49-F238E27FC236}">
                <a16:creationId xmlns:a16="http://schemas.microsoft.com/office/drawing/2014/main" id="{FCE7CEF4-32EA-4945-80E9-8C4A0793F673}"/>
              </a:ext>
            </a:extLst>
          </p:cNvPr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lvl="0">
              <a:buSzPts val="1100"/>
              <a:defRPr/>
            </a:pPr>
            <a:r>
              <a:rPr lang="zh-CN" altLang="en-US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登录管理  </a:t>
            </a:r>
            <a:r>
              <a:rPr lang="en-US" altLang="zh-CN" sz="1800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Casdoor</a:t>
            </a:r>
            <a:endParaRPr lang="en-US" altLang="zh-CN" sz="1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526A2A7-C880-4526-95BF-EF23E8BF6770}"/>
              </a:ext>
            </a:extLst>
          </p:cNvPr>
          <p:cNvSpPr txBox="1"/>
          <p:nvPr/>
        </p:nvSpPr>
        <p:spPr>
          <a:xfrm>
            <a:off x="701615" y="919555"/>
            <a:ext cx="1931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Organization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5C54C40-BA08-4A95-86D4-6A34FC253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175" y="2588792"/>
            <a:ext cx="2650370" cy="334965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E5A86BA-A5D5-4FE2-80A3-98454F07FFA9}"/>
              </a:ext>
            </a:extLst>
          </p:cNvPr>
          <p:cNvSpPr txBox="1"/>
          <p:nvPr/>
        </p:nvSpPr>
        <p:spPr>
          <a:xfrm>
            <a:off x="4175489" y="3105834"/>
            <a:ext cx="7509641" cy="2242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比较重要的是密码类型（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Password type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）和手机号前缀（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Phone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Prefix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）。密码类型决定了该组织用户的密码在数据库中存储的方式。手机号前缀即地区前缀，中国是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+86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，填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86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即可</a:t>
            </a:r>
          </a:p>
        </p:txBody>
      </p:sp>
    </p:spTree>
    <p:extLst>
      <p:ext uri="{BB962C8B-B14F-4D97-AF65-F5344CB8AC3E}">
        <p14:creationId xmlns:p14="http://schemas.microsoft.com/office/powerpoint/2010/main" val="9484449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2425" y="206159"/>
            <a:ext cx="6973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Casdoor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 </a:t>
            </a:r>
            <a:r>
              <a:rPr lang="zh-CN" altLang="en-US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基础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配置 </a:t>
            </a:r>
            <a:r>
              <a:rPr lang="en-US" altLang="zh-CN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—— Organization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3852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27AD72A-F260-4C50-837D-40F95D96B892}"/>
              </a:ext>
            </a:extLst>
          </p:cNvPr>
          <p:cNvSpPr txBox="1"/>
          <p:nvPr/>
        </p:nvSpPr>
        <p:spPr>
          <a:xfrm>
            <a:off x="864175" y="1405663"/>
            <a:ext cx="9725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可以浏览各个组织的基本情况，以及查看任何一个组织的全部用户。</a:t>
            </a:r>
          </a:p>
        </p:txBody>
      </p:sp>
      <p:sp>
        <p:nvSpPr>
          <p:cNvPr id="5" name="Google Shape;220;p24">
            <a:extLst>
              <a:ext uri="{FF2B5EF4-FFF2-40B4-BE49-F238E27FC236}">
                <a16:creationId xmlns:a16="http://schemas.microsoft.com/office/drawing/2014/main" id="{FCE7CEF4-32EA-4945-80E9-8C4A0793F673}"/>
              </a:ext>
            </a:extLst>
          </p:cNvPr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lvl="0">
              <a:buSzPts val="1100"/>
              <a:defRPr/>
            </a:pPr>
            <a:r>
              <a:rPr lang="zh-CN" altLang="en-US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登录管理  </a:t>
            </a:r>
            <a:r>
              <a:rPr lang="en-US" altLang="zh-CN" sz="1800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Casdoor</a:t>
            </a:r>
            <a:endParaRPr lang="en-US" altLang="zh-CN" sz="1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526A2A7-C880-4526-95BF-EF23E8BF6770}"/>
              </a:ext>
            </a:extLst>
          </p:cNvPr>
          <p:cNvSpPr txBox="1"/>
          <p:nvPr/>
        </p:nvSpPr>
        <p:spPr>
          <a:xfrm>
            <a:off x="701615" y="919555"/>
            <a:ext cx="1931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Organization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01E4042-F822-4AE5-952C-BD5ECD915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746" y="1995949"/>
            <a:ext cx="9306757" cy="369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646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28623" y="206159"/>
            <a:ext cx="54809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Casdoor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 </a:t>
            </a:r>
            <a:r>
              <a:rPr lang="zh-CN" altLang="en-US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基础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配置 </a:t>
            </a:r>
            <a:r>
              <a:rPr lang="en-US" altLang="zh-CN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—— User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3852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27AD72A-F260-4C50-837D-40F95D96B892}"/>
              </a:ext>
            </a:extLst>
          </p:cNvPr>
          <p:cNvSpPr txBox="1"/>
          <p:nvPr/>
        </p:nvSpPr>
        <p:spPr>
          <a:xfrm>
            <a:off x="864175" y="1405663"/>
            <a:ext cx="10956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支持用户的各种基本操作，管理员可以操作用户的各种属性，解绑第三方等等。</a:t>
            </a:r>
          </a:p>
        </p:txBody>
      </p:sp>
      <p:sp>
        <p:nvSpPr>
          <p:cNvPr id="5" name="Google Shape;220;p24">
            <a:extLst>
              <a:ext uri="{FF2B5EF4-FFF2-40B4-BE49-F238E27FC236}">
                <a16:creationId xmlns:a16="http://schemas.microsoft.com/office/drawing/2014/main" id="{FCE7CEF4-32EA-4945-80E9-8C4A0793F673}"/>
              </a:ext>
            </a:extLst>
          </p:cNvPr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lvl="0">
              <a:buSzPts val="1100"/>
              <a:defRPr/>
            </a:pPr>
            <a:r>
              <a:rPr lang="zh-CN" altLang="en-US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登录管理  </a:t>
            </a:r>
            <a:r>
              <a:rPr lang="en-US" altLang="zh-CN" sz="1800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Casdoor</a:t>
            </a:r>
            <a:endParaRPr lang="en-US" altLang="zh-CN" sz="1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526A2A7-C880-4526-95BF-EF23E8BF6770}"/>
              </a:ext>
            </a:extLst>
          </p:cNvPr>
          <p:cNvSpPr txBox="1"/>
          <p:nvPr/>
        </p:nvSpPr>
        <p:spPr>
          <a:xfrm>
            <a:off x="701615" y="919555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User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9CACBD-6734-4D05-881C-1C5B65630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189" y="1891771"/>
            <a:ext cx="4250180" cy="42314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93C89E5-11CA-49BC-8D86-DC88167AB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546" y="1833937"/>
            <a:ext cx="5390279" cy="423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0287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539" y="2495490"/>
            <a:ext cx="116509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CN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Casbin</a:t>
            </a:r>
            <a:r>
              <a:rPr lang="zh-CN" altLang="en-US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：基于微服务的访问控制实现企业权限安全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619437" y="413706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罗杨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668598" y="4619250"/>
            <a:ext cx="3133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Casbin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开源社区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 Light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white"/>
                </a:solidFill>
                <a:latin typeface="Arial" panose="020B0604020202090204"/>
                <a:ea typeface="微软雅黑 Light"/>
              </a:rPr>
              <a:t>创始人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 Light"/>
              <a:cs typeface="+mn-cs"/>
            </a:endParaRPr>
          </a:p>
        </p:txBody>
      </p:sp>
      <p:sp>
        <p:nvSpPr>
          <p:cNvPr id="5" name="乘号 4"/>
          <p:cNvSpPr/>
          <p:nvPr/>
        </p:nvSpPr>
        <p:spPr>
          <a:xfrm>
            <a:off x="5903976" y="3485504"/>
            <a:ext cx="384048" cy="384048"/>
          </a:xfrm>
          <a:prstGeom prst="mathMultiply">
            <a:avLst>
              <a:gd name="adj1" fmla="val 26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 Light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128" y="1539429"/>
            <a:ext cx="999744" cy="585588"/>
          </a:xfrm>
          <a:prstGeom prst="rect">
            <a:avLst/>
          </a:prstGeom>
        </p:spPr>
      </p:pic>
      <p:pic>
        <p:nvPicPr>
          <p:cNvPr id="7" name="Google Shape;15;p2" descr="/Users/astaxie/Documents/GOCN/2021/GopherChina/设计/IP1.jpgIP1"/>
          <p:cNvPicPr preferRelativeResize="0"/>
          <p:nvPr/>
        </p:nvPicPr>
        <p:blipFill>
          <a:blip r:embed="rId3"/>
          <a:srcRect/>
          <a:stretch>
            <a:fillRect/>
          </a:stretch>
        </p:blipFill>
        <p:spPr>
          <a:xfrm>
            <a:off x="4606704" y="4257098"/>
            <a:ext cx="879696" cy="822960"/>
          </a:xfrm>
          <a:prstGeom prst="flowChartConnector">
            <a:avLst/>
          </a:prstGeom>
          <a:noFill/>
          <a:ln w="38100">
            <a:solidFill>
              <a:schemeClr val="bg1"/>
            </a:solidFill>
          </a:ln>
        </p:spPr>
      </p:pic>
      <p:cxnSp>
        <p:nvCxnSpPr>
          <p:cNvPr id="8" name="直接连接符 7"/>
          <p:cNvCxnSpPr/>
          <p:nvPr/>
        </p:nvCxnSpPr>
        <p:spPr>
          <a:xfrm>
            <a:off x="5707067" y="4599405"/>
            <a:ext cx="178347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8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3" name="矩形 332"/>
          <p:cNvSpPr/>
          <p:nvPr/>
        </p:nvSpPr>
        <p:spPr>
          <a:xfrm rot="5400000">
            <a:off x="-813122" y="813123"/>
            <a:ext cx="6858000" cy="5231758"/>
          </a:xfrm>
          <a:prstGeom prst="rect">
            <a:avLst/>
          </a:prstGeom>
          <a:gradFill flip="none" rotWithShape="1">
            <a:gsLst>
              <a:gs pos="0">
                <a:srgbClr val="F38521"/>
              </a:gs>
              <a:gs pos="100000">
                <a:srgbClr val="FA9C1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任意多边形: 形状 169"/>
          <p:cNvSpPr/>
          <p:nvPr/>
        </p:nvSpPr>
        <p:spPr>
          <a:xfrm>
            <a:off x="3849515" y="2245539"/>
            <a:ext cx="416689" cy="185195"/>
          </a:xfrm>
          <a:custGeom>
            <a:avLst/>
            <a:gdLst>
              <a:gd name="connsiteX0" fmla="*/ 0 w 416689"/>
              <a:gd name="connsiteY0" fmla="*/ 185195 h 185195"/>
              <a:gd name="connsiteX1" fmla="*/ 381965 w 416689"/>
              <a:gd name="connsiteY1" fmla="*/ 0 h 185195"/>
              <a:gd name="connsiteX2" fmla="*/ 416689 w 416689"/>
              <a:gd name="connsiteY2" fmla="*/ 127322 h 185195"/>
              <a:gd name="connsiteX3" fmla="*/ 0 w 416689"/>
              <a:gd name="connsiteY3" fmla="*/ 185195 h 185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89" h="185195">
                <a:moveTo>
                  <a:pt x="0" y="185195"/>
                </a:moveTo>
                <a:lnTo>
                  <a:pt x="381965" y="0"/>
                </a:lnTo>
                <a:lnTo>
                  <a:pt x="416689" y="127322"/>
                </a:lnTo>
                <a:lnTo>
                  <a:pt x="0" y="1851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任意多边形: 形状 170"/>
          <p:cNvSpPr/>
          <p:nvPr/>
        </p:nvSpPr>
        <p:spPr>
          <a:xfrm rot="1271192">
            <a:off x="3930121" y="2421040"/>
            <a:ext cx="268666" cy="119407"/>
          </a:xfrm>
          <a:custGeom>
            <a:avLst/>
            <a:gdLst>
              <a:gd name="connsiteX0" fmla="*/ 0 w 416689"/>
              <a:gd name="connsiteY0" fmla="*/ 185195 h 185195"/>
              <a:gd name="connsiteX1" fmla="*/ 381965 w 416689"/>
              <a:gd name="connsiteY1" fmla="*/ 0 h 185195"/>
              <a:gd name="connsiteX2" fmla="*/ 416689 w 416689"/>
              <a:gd name="connsiteY2" fmla="*/ 127322 h 185195"/>
              <a:gd name="connsiteX3" fmla="*/ 0 w 416689"/>
              <a:gd name="connsiteY3" fmla="*/ 185195 h 185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89" h="185195">
                <a:moveTo>
                  <a:pt x="0" y="185195"/>
                </a:moveTo>
                <a:lnTo>
                  <a:pt x="381965" y="0"/>
                </a:lnTo>
                <a:lnTo>
                  <a:pt x="416689" y="127322"/>
                </a:lnTo>
                <a:lnTo>
                  <a:pt x="0" y="1851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矩形 171"/>
          <p:cNvSpPr/>
          <p:nvPr/>
        </p:nvSpPr>
        <p:spPr>
          <a:xfrm>
            <a:off x="2042730" y="4945278"/>
            <a:ext cx="12490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录</a:t>
            </a:r>
            <a:endParaRPr lang="zh-CN" altLang="en-US" sz="3200" dirty="0"/>
          </a:p>
        </p:txBody>
      </p:sp>
      <p:grpSp>
        <p:nvGrpSpPr>
          <p:cNvPr id="269" name="组合 268"/>
          <p:cNvGrpSpPr/>
          <p:nvPr/>
        </p:nvGrpSpPr>
        <p:grpSpPr>
          <a:xfrm>
            <a:off x="5644632" y="233949"/>
            <a:ext cx="6065408" cy="614892"/>
            <a:chOff x="6076432" y="1270177"/>
            <a:chExt cx="6065408" cy="614892"/>
          </a:xfrm>
        </p:grpSpPr>
        <p:cxnSp>
          <p:nvCxnSpPr>
            <p:cNvPr id="215" name="直接连接符 214"/>
            <p:cNvCxnSpPr/>
            <p:nvPr/>
          </p:nvCxnSpPr>
          <p:spPr>
            <a:xfrm>
              <a:off x="6308966" y="1792151"/>
              <a:ext cx="3766624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箭头: V 形 215"/>
            <p:cNvSpPr/>
            <p:nvPr/>
          </p:nvSpPr>
          <p:spPr>
            <a:xfrm flipH="1">
              <a:off x="6076432" y="1327087"/>
              <a:ext cx="465065" cy="46506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7" name="箭头: V 形 216"/>
            <p:cNvSpPr/>
            <p:nvPr/>
          </p:nvSpPr>
          <p:spPr>
            <a:xfrm flipH="1">
              <a:off x="6200262" y="1327087"/>
              <a:ext cx="465065" cy="465065"/>
            </a:xfrm>
            <a:prstGeom prst="chevron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218" name="直接连接符 217"/>
            <p:cNvCxnSpPr/>
            <p:nvPr/>
          </p:nvCxnSpPr>
          <p:spPr>
            <a:xfrm>
              <a:off x="6308966" y="1327087"/>
              <a:ext cx="1883312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/>
            <p:nvPr/>
          </p:nvCxnSpPr>
          <p:spPr>
            <a:xfrm>
              <a:off x="11179074" y="1624084"/>
              <a:ext cx="63700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/>
            <p:nvPr/>
          </p:nvCxnSpPr>
          <p:spPr>
            <a:xfrm>
              <a:off x="11318240" y="1502982"/>
              <a:ext cx="8236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4" name="Google Shape;168;p18">
              <a:hlinkClick r:id="rId2" action="ppaction://hlinksldjump"/>
            </p:cNvPr>
            <p:cNvSpPr txBox="1"/>
            <p:nvPr/>
          </p:nvSpPr>
          <p:spPr>
            <a:xfrm>
              <a:off x="6616827" y="1363100"/>
              <a:ext cx="3988800" cy="521969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项目介绍</a:t>
              </a:r>
              <a:endParaRPr 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5" name="Google Shape;169;p18"/>
            <p:cNvSpPr txBox="1"/>
            <p:nvPr/>
          </p:nvSpPr>
          <p:spPr>
            <a:xfrm>
              <a:off x="10531768" y="1270177"/>
              <a:ext cx="582000" cy="3273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spcBef>
                  <a:spcPts val="0"/>
                </a:spcBef>
                <a:buFont typeface="Arial" panose="020B0604020202090204" pitchFamily="34" charset="0"/>
                <a:buNone/>
              </a:pPr>
              <a:r>
                <a:rPr lang="en-GB" dirty="0">
                  <a:solidFill>
                    <a:schemeClr val="bg1"/>
                  </a:solidFill>
                </a:rPr>
                <a:t>01</a:t>
              </a:r>
            </a:p>
          </p:txBody>
        </p:sp>
        <p:cxnSp>
          <p:nvCxnSpPr>
            <p:cNvPr id="268" name="直接连接符 267"/>
            <p:cNvCxnSpPr/>
            <p:nvPr/>
          </p:nvCxnSpPr>
          <p:spPr>
            <a:xfrm>
              <a:off x="11075963" y="1433827"/>
              <a:ext cx="8236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0" name="组合 269"/>
          <p:cNvGrpSpPr/>
          <p:nvPr/>
        </p:nvGrpSpPr>
        <p:grpSpPr>
          <a:xfrm>
            <a:off x="5644632" y="782059"/>
            <a:ext cx="6065408" cy="614892"/>
            <a:chOff x="6076432" y="1270177"/>
            <a:chExt cx="6065408" cy="614892"/>
          </a:xfrm>
        </p:grpSpPr>
        <p:cxnSp>
          <p:nvCxnSpPr>
            <p:cNvPr id="271" name="直接连接符 270"/>
            <p:cNvCxnSpPr/>
            <p:nvPr/>
          </p:nvCxnSpPr>
          <p:spPr>
            <a:xfrm>
              <a:off x="6308966" y="1792151"/>
              <a:ext cx="3766624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箭头: V 形 271"/>
            <p:cNvSpPr/>
            <p:nvPr/>
          </p:nvSpPr>
          <p:spPr>
            <a:xfrm flipH="1">
              <a:off x="6076432" y="1327087"/>
              <a:ext cx="465065" cy="46506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3" name="箭头: V 形 272"/>
            <p:cNvSpPr/>
            <p:nvPr/>
          </p:nvSpPr>
          <p:spPr>
            <a:xfrm flipH="1">
              <a:off x="6200262" y="1327087"/>
              <a:ext cx="465065" cy="465065"/>
            </a:xfrm>
            <a:prstGeom prst="chevron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274" name="直接连接符 273"/>
            <p:cNvCxnSpPr/>
            <p:nvPr/>
          </p:nvCxnSpPr>
          <p:spPr>
            <a:xfrm>
              <a:off x="6308966" y="1327087"/>
              <a:ext cx="1883312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直接连接符 274"/>
            <p:cNvCxnSpPr/>
            <p:nvPr/>
          </p:nvCxnSpPr>
          <p:spPr>
            <a:xfrm>
              <a:off x="11179074" y="1624084"/>
              <a:ext cx="63700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直接连接符 275"/>
            <p:cNvCxnSpPr/>
            <p:nvPr/>
          </p:nvCxnSpPr>
          <p:spPr>
            <a:xfrm>
              <a:off x="11318240" y="1502982"/>
              <a:ext cx="8236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Google Shape;168;p18">
              <a:hlinkClick r:id="rId2" action="ppaction://hlinksldjump"/>
            </p:cNvPr>
            <p:cNvSpPr txBox="1"/>
            <p:nvPr/>
          </p:nvSpPr>
          <p:spPr>
            <a:xfrm>
              <a:off x="6616827" y="1363100"/>
              <a:ext cx="3988800" cy="521969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项目特色</a:t>
              </a:r>
              <a:endParaRPr 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8" name="Google Shape;169;p18"/>
            <p:cNvSpPr txBox="1"/>
            <p:nvPr/>
          </p:nvSpPr>
          <p:spPr>
            <a:xfrm>
              <a:off x="10531768" y="1270177"/>
              <a:ext cx="582000" cy="3273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spcBef>
                  <a:spcPts val="0"/>
                </a:spcBef>
                <a:buFont typeface="Arial" panose="020B0604020202090204" pitchFamily="34" charset="0"/>
                <a:buNone/>
              </a:pPr>
              <a:r>
                <a:rPr lang="en-GB" dirty="0">
                  <a:solidFill>
                    <a:schemeClr val="bg1"/>
                  </a:solidFill>
                </a:rPr>
                <a:t>02</a:t>
              </a:r>
            </a:p>
          </p:txBody>
        </p:sp>
        <p:cxnSp>
          <p:nvCxnSpPr>
            <p:cNvPr id="279" name="直接连接符 278"/>
            <p:cNvCxnSpPr/>
            <p:nvPr/>
          </p:nvCxnSpPr>
          <p:spPr>
            <a:xfrm>
              <a:off x="11075963" y="1433827"/>
              <a:ext cx="8236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1" name="组合 290"/>
          <p:cNvGrpSpPr/>
          <p:nvPr/>
        </p:nvGrpSpPr>
        <p:grpSpPr>
          <a:xfrm>
            <a:off x="5644632" y="1399153"/>
            <a:ext cx="6065408" cy="614892"/>
            <a:chOff x="6076432" y="1270177"/>
            <a:chExt cx="6065408" cy="614892"/>
          </a:xfrm>
        </p:grpSpPr>
        <p:cxnSp>
          <p:nvCxnSpPr>
            <p:cNvPr id="292" name="直接连接符 291"/>
            <p:cNvCxnSpPr/>
            <p:nvPr/>
          </p:nvCxnSpPr>
          <p:spPr>
            <a:xfrm>
              <a:off x="6308966" y="1792151"/>
              <a:ext cx="3766624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箭头: V 形 292"/>
            <p:cNvSpPr/>
            <p:nvPr/>
          </p:nvSpPr>
          <p:spPr>
            <a:xfrm flipH="1">
              <a:off x="6076432" y="1327087"/>
              <a:ext cx="465065" cy="46506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4" name="箭头: V 形 293"/>
            <p:cNvSpPr/>
            <p:nvPr/>
          </p:nvSpPr>
          <p:spPr>
            <a:xfrm flipH="1">
              <a:off x="6200262" y="1327087"/>
              <a:ext cx="465065" cy="465065"/>
            </a:xfrm>
            <a:prstGeom prst="chevron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295" name="直接连接符 294"/>
            <p:cNvCxnSpPr/>
            <p:nvPr/>
          </p:nvCxnSpPr>
          <p:spPr>
            <a:xfrm>
              <a:off x="6308966" y="1327087"/>
              <a:ext cx="1883312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直接连接符 295"/>
            <p:cNvCxnSpPr/>
            <p:nvPr/>
          </p:nvCxnSpPr>
          <p:spPr>
            <a:xfrm>
              <a:off x="11179074" y="1624084"/>
              <a:ext cx="63700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直接连接符 296"/>
            <p:cNvCxnSpPr/>
            <p:nvPr/>
          </p:nvCxnSpPr>
          <p:spPr>
            <a:xfrm>
              <a:off x="11318240" y="1502982"/>
              <a:ext cx="8236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8" name="Google Shape;168;p18">
              <a:hlinkClick r:id="rId2" action="ppaction://hlinksldjump"/>
            </p:cNvPr>
            <p:cNvSpPr txBox="1"/>
            <p:nvPr/>
          </p:nvSpPr>
          <p:spPr>
            <a:xfrm>
              <a:off x="6616827" y="1363100"/>
              <a:ext cx="3988800" cy="521969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项目应用情况</a:t>
              </a:r>
              <a:endParaRPr 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9" name="Google Shape;169;p18"/>
            <p:cNvSpPr txBox="1"/>
            <p:nvPr/>
          </p:nvSpPr>
          <p:spPr>
            <a:xfrm>
              <a:off x="10531768" y="1270177"/>
              <a:ext cx="582000" cy="3273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spcBef>
                  <a:spcPts val="0"/>
                </a:spcBef>
                <a:buFont typeface="Arial" panose="020B0604020202090204" pitchFamily="34" charset="0"/>
                <a:buNone/>
              </a:pPr>
              <a:r>
                <a:rPr lang="en-GB" dirty="0">
                  <a:solidFill>
                    <a:schemeClr val="bg1"/>
                  </a:solidFill>
                </a:rPr>
                <a:t>03</a:t>
              </a:r>
            </a:p>
          </p:txBody>
        </p:sp>
        <p:cxnSp>
          <p:nvCxnSpPr>
            <p:cNvPr id="300" name="直接连接符 299"/>
            <p:cNvCxnSpPr/>
            <p:nvPr/>
          </p:nvCxnSpPr>
          <p:spPr>
            <a:xfrm>
              <a:off x="11075963" y="1433827"/>
              <a:ext cx="8236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1" name="组合 300"/>
          <p:cNvGrpSpPr/>
          <p:nvPr/>
        </p:nvGrpSpPr>
        <p:grpSpPr>
          <a:xfrm>
            <a:off x="5644632" y="1987159"/>
            <a:ext cx="6065408" cy="614892"/>
            <a:chOff x="6076432" y="1270177"/>
            <a:chExt cx="6065408" cy="614892"/>
          </a:xfrm>
        </p:grpSpPr>
        <p:cxnSp>
          <p:nvCxnSpPr>
            <p:cNvPr id="302" name="直接连接符 301"/>
            <p:cNvCxnSpPr/>
            <p:nvPr/>
          </p:nvCxnSpPr>
          <p:spPr>
            <a:xfrm>
              <a:off x="6308966" y="1792151"/>
              <a:ext cx="3766624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3" name="箭头: V 形 302"/>
            <p:cNvSpPr/>
            <p:nvPr/>
          </p:nvSpPr>
          <p:spPr>
            <a:xfrm flipH="1">
              <a:off x="6076432" y="1327087"/>
              <a:ext cx="465065" cy="46506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4" name="箭头: V 形 303"/>
            <p:cNvSpPr/>
            <p:nvPr/>
          </p:nvSpPr>
          <p:spPr>
            <a:xfrm flipH="1">
              <a:off x="6200262" y="1327087"/>
              <a:ext cx="465065" cy="465065"/>
            </a:xfrm>
            <a:prstGeom prst="chevron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305" name="直接连接符 304"/>
            <p:cNvCxnSpPr/>
            <p:nvPr/>
          </p:nvCxnSpPr>
          <p:spPr>
            <a:xfrm>
              <a:off x="6308966" y="1327087"/>
              <a:ext cx="1883312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直接连接符 305"/>
            <p:cNvCxnSpPr/>
            <p:nvPr/>
          </p:nvCxnSpPr>
          <p:spPr>
            <a:xfrm>
              <a:off x="11179074" y="1624084"/>
              <a:ext cx="63700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直接连接符 306"/>
            <p:cNvCxnSpPr/>
            <p:nvPr/>
          </p:nvCxnSpPr>
          <p:spPr>
            <a:xfrm>
              <a:off x="11318240" y="1502982"/>
              <a:ext cx="8236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" name="Google Shape;168;p18">
              <a:hlinkClick r:id="rId2" action="ppaction://hlinksldjump"/>
            </p:cNvPr>
            <p:cNvSpPr txBox="1"/>
            <p:nvPr/>
          </p:nvSpPr>
          <p:spPr>
            <a:xfrm>
              <a:off x="6616827" y="1363100"/>
              <a:ext cx="3988800" cy="521969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技术原理</a:t>
              </a:r>
              <a:endParaRPr 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9" name="Google Shape;169;p18"/>
            <p:cNvSpPr txBox="1"/>
            <p:nvPr/>
          </p:nvSpPr>
          <p:spPr>
            <a:xfrm>
              <a:off x="10531768" y="1270177"/>
              <a:ext cx="582000" cy="3273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spcBef>
                  <a:spcPts val="0"/>
                </a:spcBef>
                <a:buFont typeface="Arial" panose="020B0604020202090204" pitchFamily="34" charset="0"/>
                <a:buNone/>
              </a:pPr>
              <a:r>
                <a:rPr lang="en-GB" dirty="0">
                  <a:solidFill>
                    <a:schemeClr val="bg1"/>
                  </a:solidFill>
                </a:rPr>
                <a:t>04</a:t>
              </a:r>
            </a:p>
          </p:txBody>
        </p:sp>
        <p:cxnSp>
          <p:nvCxnSpPr>
            <p:cNvPr id="310" name="直接连接符 309"/>
            <p:cNvCxnSpPr/>
            <p:nvPr/>
          </p:nvCxnSpPr>
          <p:spPr>
            <a:xfrm>
              <a:off x="11075963" y="1433827"/>
              <a:ext cx="8236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1" name="组合 310"/>
          <p:cNvGrpSpPr/>
          <p:nvPr/>
        </p:nvGrpSpPr>
        <p:grpSpPr>
          <a:xfrm>
            <a:off x="5644632" y="3232641"/>
            <a:ext cx="6065408" cy="614892"/>
            <a:chOff x="6076432" y="1270177"/>
            <a:chExt cx="6065408" cy="614892"/>
          </a:xfrm>
        </p:grpSpPr>
        <p:cxnSp>
          <p:nvCxnSpPr>
            <p:cNvPr id="312" name="直接连接符 311"/>
            <p:cNvCxnSpPr/>
            <p:nvPr/>
          </p:nvCxnSpPr>
          <p:spPr>
            <a:xfrm>
              <a:off x="6308966" y="1792151"/>
              <a:ext cx="3766624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3" name="箭头: V 形 312"/>
            <p:cNvSpPr/>
            <p:nvPr/>
          </p:nvSpPr>
          <p:spPr>
            <a:xfrm flipH="1">
              <a:off x="6076432" y="1327087"/>
              <a:ext cx="465065" cy="46506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4" name="箭头: V 形 313"/>
            <p:cNvSpPr/>
            <p:nvPr/>
          </p:nvSpPr>
          <p:spPr>
            <a:xfrm flipH="1">
              <a:off x="6200262" y="1327087"/>
              <a:ext cx="465065" cy="465065"/>
            </a:xfrm>
            <a:prstGeom prst="chevron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315" name="直接连接符 314"/>
            <p:cNvCxnSpPr/>
            <p:nvPr/>
          </p:nvCxnSpPr>
          <p:spPr>
            <a:xfrm>
              <a:off x="6308966" y="1327087"/>
              <a:ext cx="1883312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接连接符 315"/>
            <p:cNvCxnSpPr/>
            <p:nvPr/>
          </p:nvCxnSpPr>
          <p:spPr>
            <a:xfrm>
              <a:off x="11179074" y="1624084"/>
              <a:ext cx="63700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直接连接符 316"/>
            <p:cNvCxnSpPr/>
            <p:nvPr/>
          </p:nvCxnSpPr>
          <p:spPr>
            <a:xfrm>
              <a:off x="11318240" y="1502982"/>
              <a:ext cx="8236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8" name="Google Shape;168;p18">
              <a:hlinkClick r:id="rId2" action="ppaction://hlinksldjump"/>
            </p:cNvPr>
            <p:cNvSpPr txBox="1"/>
            <p:nvPr/>
          </p:nvSpPr>
          <p:spPr>
            <a:xfrm>
              <a:off x="6616827" y="1363100"/>
              <a:ext cx="3988800" cy="521969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访问控制即服务</a:t>
              </a:r>
            </a:p>
          </p:txBody>
        </p:sp>
        <p:sp>
          <p:nvSpPr>
            <p:cNvPr id="319" name="Google Shape;169;p18"/>
            <p:cNvSpPr txBox="1"/>
            <p:nvPr/>
          </p:nvSpPr>
          <p:spPr>
            <a:xfrm>
              <a:off x="10531768" y="1270177"/>
              <a:ext cx="582000" cy="3273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spcBef>
                  <a:spcPts val="0"/>
                </a:spcBef>
                <a:buFont typeface="Arial" panose="020B0604020202090204" pitchFamily="34" charset="0"/>
                <a:buNone/>
              </a:pPr>
              <a:r>
                <a:rPr lang="en-GB" dirty="0">
                  <a:solidFill>
                    <a:schemeClr val="bg1"/>
                  </a:solidFill>
                </a:rPr>
                <a:t>06</a:t>
              </a:r>
            </a:p>
          </p:txBody>
        </p:sp>
        <p:cxnSp>
          <p:nvCxnSpPr>
            <p:cNvPr id="320" name="直接连接符 319"/>
            <p:cNvCxnSpPr/>
            <p:nvPr/>
          </p:nvCxnSpPr>
          <p:spPr>
            <a:xfrm>
              <a:off x="11075963" y="1433827"/>
              <a:ext cx="8236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1" name="组合 320"/>
          <p:cNvGrpSpPr/>
          <p:nvPr/>
        </p:nvGrpSpPr>
        <p:grpSpPr>
          <a:xfrm>
            <a:off x="5644632" y="3982314"/>
            <a:ext cx="6065408" cy="614892"/>
            <a:chOff x="6076432" y="1270177"/>
            <a:chExt cx="6065408" cy="614892"/>
          </a:xfrm>
        </p:grpSpPr>
        <p:cxnSp>
          <p:nvCxnSpPr>
            <p:cNvPr id="322" name="直接连接符 321"/>
            <p:cNvCxnSpPr/>
            <p:nvPr/>
          </p:nvCxnSpPr>
          <p:spPr>
            <a:xfrm>
              <a:off x="6308966" y="1792151"/>
              <a:ext cx="3766624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3" name="箭头: V 形 322"/>
            <p:cNvSpPr/>
            <p:nvPr/>
          </p:nvSpPr>
          <p:spPr>
            <a:xfrm flipH="1">
              <a:off x="6076432" y="1327087"/>
              <a:ext cx="465065" cy="46506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4" name="箭头: V 形 323"/>
            <p:cNvSpPr/>
            <p:nvPr/>
          </p:nvSpPr>
          <p:spPr>
            <a:xfrm flipH="1">
              <a:off x="6200262" y="1327087"/>
              <a:ext cx="465065" cy="465065"/>
            </a:xfrm>
            <a:prstGeom prst="chevron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325" name="直接连接符 324"/>
            <p:cNvCxnSpPr/>
            <p:nvPr/>
          </p:nvCxnSpPr>
          <p:spPr>
            <a:xfrm>
              <a:off x="6308966" y="1327087"/>
              <a:ext cx="1883312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直接连接符 325"/>
            <p:cNvCxnSpPr/>
            <p:nvPr/>
          </p:nvCxnSpPr>
          <p:spPr>
            <a:xfrm>
              <a:off x="11179074" y="1624084"/>
              <a:ext cx="63700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接连接符 326"/>
            <p:cNvCxnSpPr/>
            <p:nvPr/>
          </p:nvCxnSpPr>
          <p:spPr>
            <a:xfrm>
              <a:off x="11318240" y="1502982"/>
              <a:ext cx="8236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8" name="Google Shape;168;p18">
              <a:hlinkClick r:id="rId2" action="ppaction://hlinksldjump"/>
            </p:cNvPr>
            <p:cNvSpPr txBox="1"/>
            <p:nvPr/>
          </p:nvSpPr>
          <p:spPr>
            <a:xfrm>
              <a:off x="6616827" y="1363100"/>
              <a:ext cx="3988800" cy="521969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性能</a:t>
              </a:r>
            </a:p>
          </p:txBody>
        </p:sp>
        <p:sp>
          <p:nvSpPr>
            <p:cNvPr id="329" name="Google Shape;169;p18"/>
            <p:cNvSpPr txBox="1"/>
            <p:nvPr/>
          </p:nvSpPr>
          <p:spPr>
            <a:xfrm>
              <a:off x="10531768" y="1270177"/>
              <a:ext cx="582000" cy="3273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spcBef>
                  <a:spcPts val="0"/>
                </a:spcBef>
                <a:buFont typeface="Arial" panose="020B0604020202090204" pitchFamily="34" charset="0"/>
                <a:buNone/>
              </a:pPr>
              <a:r>
                <a:rPr lang="en-GB" dirty="0">
                  <a:solidFill>
                    <a:schemeClr val="bg1"/>
                  </a:solidFill>
                </a:rPr>
                <a:t>07</a:t>
              </a:r>
            </a:p>
          </p:txBody>
        </p:sp>
        <p:cxnSp>
          <p:nvCxnSpPr>
            <p:cNvPr id="330" name="直接连接符 329"/>
            <p:cNvCxnSpPr/>
            <p:nvPr/>
          </p:nvCxnSpPr>
          <p:spPr>
            <a:xfrm>
              <a:off x="11075963" y="1433827"/>
              <a:ext cx="8236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5" name="组合 374"/>
          <p:cNvGrpSpPr/>
          <p:nvPr/>
        </p:nvGrpSpPr>
        <p:grpSpPr>
          <a:xfrm>
            <a:off x="910160" y="-4111208"/>
            <a:ext cx="3341600" cy="14061399"/>
            <a:chOff x="910160" y="-4374633"/>
            <a:chExt cx="3341600" cy="14061399"/>
          </a:xfrm>
        </p:grpSpPr>
        <p:grpSp>
          <p:nvGrpSpPr>
            <p:cNvPr id="5" name="组合 4"/>
            <p:cNvGrpSpPr/>
            <p:nvPr/>
          </p:nvGrpSpPr>
          <p:grpSpPr>
            <a:xfrm>
              <a:off x="910160" y="-4374633"/>
              <a:ext cx="3341600" cy="6670244"/>
              <a:chOff x="8143809" y="-962909"/>
              <a:chExt cx="4225841" cy="8435301"/>
            </a:xfrm>
          </p:grpSpPr>
          <p:cxnSp>
            <p:nvCxnSpPr>
              <p:cNvPr id="6" name="直接连接符 5"/>
              <p:cNvCxnSpPr/>
              <p:nvPr/>
            </p:nvCxnSpPr>
            <p:spPr>
              <a:xfrm rot="5400000">
                <a:off x="5984903" y="3254742"/>
                <a:ext cx="8435301" cy="0"/>
              </a:xfrm>
              <a:prstGeom prst="line">
                <a:avLst/>
              </a:prstGeom>
              <a:ln w="19050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 rot="5400000">
                <a:off x="587654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 rot="5400000">
                <a:off x="576819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rot="5400000">
                <a:off x="565983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rot="5400000">
                <a:off x="555148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 rot="5400000">
                <a:off x="544312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rot="5400000">
                <a:off x="533477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 rot="5400000">
                <a:off x="522641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 rot="5400000">
                <a:off x="511806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 rot="5400000">
                <a:off x="500970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 rot="5400000">
                <a:off x="490135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rot="5400000">
                <a:off x="479299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 rot="5400000">
                <a:off x="468464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 rot="5400000">
                <a:off x="457628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 rot="5400000">
                <a:off x="446793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 rot="5400000">
                <a:off x="435957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rot="5400000">
                <a:off x="425122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 rot="5400000">
                <a:off x="414286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 rot="5400000">
                <a:off x="403451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 rot="5400000">
                <a:off x="3926158" y="3254742"/>
                <a:ext cx="8435301" cy="0"/>
              </a:xfrm>
              <a:prstGeom prst="line">
                <a:avLst/>
              </a:prstGeom>
              <a:ln w="19050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 rot="5400000">
                <a:off x="8151999" y="3254742"/>
                <a:ext cx="8435301" cy="0"/>
              </a:xfrm>
              <a:prstGeom prst="line">
                <a:avLst/>
              </a:prstGeom>
              <a:ln w="19050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 rot="5400000">
                <a:off x="804364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 rot="5400000">
                <a:off x="793529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 rot="5400000">
                <a:off x="782693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 rot="5400000">
                <a:off x="771858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 rot="5400000">
                <a:off x="761022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 rot="5400000">
                <a:off x="750187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 rot="5400000">
                <a:off x="739351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 rot="5400000">
                <a:off x="728516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rot="5400000">
                <a:off x="717680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 rot="5400000">
                <a:off x="706845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 rot="5400000">
                <a:off x="696009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 rot="5400000">
                <a:off x="685174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 rot="5400000">
                <a:off x="674338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 rot="5400000">
                <a:off x="663503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 rot="5400000">
                <a:off x="652667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 rot="5400000">
                <a:off x="641832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 rot="5400000">
                <a:off x="630996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 rot="5400000">
                <a:off x="620161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 rot="5400000">
                <a:off x="6093258" y="3254742"/>
                <a:ext cx="8435301" cy="0"/>
              </a:xfrm>
              <a:prstGeom prst="line">
                <a:avLst/>
              </a:prstGeom>
              <a:ln w="19050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4" name="组合 333"/>
            <p:cNvGrpSpPr/>
            <p:nvPr/>
          </p:nvGrpSpPr>
          <p:grpSpPr>
            <a:xfrm>
              <a:off x="910160" y="3016522"/>
              <a:ext cx="3341600" cy="6670244"/>
              <a:chOff x="8143809" y="-962910"/>
              <a:chExt cx="4225841" cy="8435302"/>
            </a:xfrm>
          </p:grpSpPr>
          <p:cxnSp>
            <p:nvCxnSpPr>
              <p:cNvPr id="335" name="直接连接符 334"/>
              <p:cNvCxnSpPr/>
              <p:nvPr/>
            </p:nvCxnSpPr>
            <p:spPr>
              <a:xfrm rot="5400000">
                <a:off x="5984903" y="3254742"/>
                <a:ext cx="8435301" cy="0"/>
              </a:xfrm>
              <a:prstGeom prst="line">
                <a:avLst/>
              </a:prstGeom>
              <a:ln w="19050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直接连接符 335"/>
              <p:cNvCxnSpPr/>
              <p:nvPr/>
            </p:nvCxnSpPr>
            <p:spPr>
              <a:xfrm rot="5400000">
                <a:off x="587654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直接连接符 336"/>
              <p:cNvCxnSpPr/>
              <p:nvPr/>
            </p:nvCxnSpPr>
            <p:spPr>
              <a:xfrm rot="5400000">
                <a:off x="576819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直接连接符 337"/>
              <p:cNvCxnSpPr/>
              <p:nvPr/>
            </p:nvCxnSpPr>
            <p:spPr>
              <a:xfrm rot="5400000">
                <a:off x="565983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直接连接符 338"/>
              <p:cNvCxnSpPr/>
              <p:nvPr/>
            </p:nvCxnSpPr>
            <p:spPr>
              <a:xfrm rot="5400000">
                <a:off x="555148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直接连接符 339"/>
              <p:cNvCxnSpPr/>
              <p:nvPr/>
            </p:nvCxnSpPr>
            <p:spPr>
              <a:xfrm rot="5400000">
                <a:off x="544312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直接连接符 340"/>
              <p:cNvCxnSpPr/>
              <p:nvPr/>
            </p:nvCxnSpPr>
            <p:spPr>
              <a:xfrm rot="5400000">
                <a:off x="533477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直接连接符 341"/>
              <p:cNvCxnSpPr/>
              <p:nvPr/>
            </p:nvCxnSpPr>
            <p:spPr>
              <a:xfrm rot="5400000">
                <a:off x="522641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直接连接符 342"/>
              <p:cNvCxnSpPr/>
              <p:nvPr/>
            </p:nvCxnSpPr>
            <p:spPr>
              <a:xfrm rot="5400000">
                <a:off x="511806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直接连接符 343"/>
              <p:cNvCxnSpPr/>
              <p:nvPr/>
            </p:nvCxnSpPr>
            <p:spPr>
              <a:xfrm rot="5400000">
                <a:off x="500970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直接连接符 344"/>
              <p:cNvCxnSpPr/>
              <p:nvPr/>
            </p:nvCxnSpPr>
            <p:spPr>
              <a:xfrm rot="5400000">
                <a:off x="490135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直接连接符 345"/>
              <p:cNvCxnSpPr/>
              <p:nvPr/>
            </p:nvCxnSpPr>
            <p:spPr>
              <a:xfrm rot="5400000">
                <a:off x="479299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直接连接符 346"/>
              <p:cNvCxnSpPr/>
              <p:nvPr/>
            </p:nvCxnSpPr>
            <p:spPr>
              <a:xfrm rot="5400000">
                <a:off x="468464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直接连接符 347"/>
              <p:cNvCxnSpPr/>
              <p:nvPr/>
            </p:nvCxnSpPr>
            <p:spPr>
              <a:xfrm rot="5400000">
                <a:off x="457628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直接连接符 348"/>
              <p:cNvCxnSpPr/>
              <p:nvPr/>
            </p:nvCxnSpPr>
            <p:spPr>
              <a:xfrm rot="5400000">
                <a:off x="446793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直接连接符 349"/>
              <p:cNvCxnSpPr/>
              <p:nvPr/>
            </p:nvCxnSpPr>
            <p:spPr>
              <a:xfrm rot="5400000">
                <a:off x="435957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直接连接符 350"/>
              <p:cNvCxnSpPr/>
              <p:nvPr/>
            </p:nvCxnSpPr>
            <p:spPr>
              <a:xfrm rot="5400000">
                <a:off x="425122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直接连接符 351"/>
              <p:cNvCxnSpPr/>
              <p:nvPr/>
            </p:nvCxnSpPr>
            <p:spPr>
              <a:xfrm rot="5400000">
                <a:off x="414286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直接连接符 352"/>
              <p:cNvCxnSpPr/>
              <p:nvPr/>
            </p:nvCxnSpPr>
            <p:spPr>
              <a:xfrm rot="5400000">
                <a:off x="403451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直接连接符 353"/>
              <p:cNvCxnSpPr/>
              <p:nvPr/>
            </p:nvCxnSpPr>
            <p:spPr>
              <a:xfrm rot="5400000">
                <a:off x="3926158" y="3254742"/>
                <a:ext cx="8435301" cy="0"/>
              </a:xfrm>
              <a:prstGeom prst="line">
                <a:avLst/>
              </a:prstGeom>
              <a:ln w="19050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直接连接符 354"/>
              <p:cNvCxnSpPr/>
              <p:nvPr/>
            </p:nvCxnSpPr>
            <p:spPr>
              <a:xfrm rot="5400000">
                <a:off x="8151999" y="3254742"/>
                <a:ext cx="8435301" cy="0"/>
              </a:xfrm>
              <a:prstGeom prst="line">
                <a:avLst/>
              </a:prstGeom>
              <a:ln w="19050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直接连接符 355"/>
              <p:cNvCxnSpPr/>
              <p:nvPr/>
            </p:nvCxnSpPr>
            <p:spPr>
              <a:xfrm rot="5400000">
                <a:off x="804364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直接连接符 356"/>
              <p:cNvCxnSpPr/>
              <p:nvPr/>
            </p:nvCxnSpPr>
            <p:spPr>
              <a:xfrm rot="5400000">
                <a:off x="793529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直接连接符 357"/>
              <p:cNvCxnSpPr/>
              <p:nvPr/>
            </p:nvCxnSpPr>
            <p:spPr>
              <a:xfrm rot="5400000">
                <a:off x="782693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直接连接符 358"/>
              <p:cNvCxnSpPr/>
              <p:nvPr/>
            </p:nvCxnSpPr>
            <p:spPr>
              <a:xfrm rot="5400000">
                <a:off x="771858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直接连接符 359"/>
              <p:cNvCxnSpPr/>
              <p:nvPr/>
            </p:nvCxnSpPr>
            <p:spPr>
              <a:xfrm rot="5400000">
                <a:off x="761022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直接连接符 360"/>
              <p:cNvCxnSpPr/>
              <p:nvPr/>
            </p:nvCxnSpPr>
            <p:spPr>
              <a:xfrm rot="5400000">
                <a:off x="750187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直接连接符 361"/>
              <p:cNvCxnSpPr/>
              <p:nvPr/>
            </p:nvCxnSpPr>
            <p:spPr>
              <a:xfrm rot="5400000">
                <a:off x="739351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直接连接符 362"/>
              <p:cNvCxnSpPr/>
              <p:nvPr/>
            </p:nvCxnSpPr>
            <p:spPr>
              <a:xfrm rot="5400000">
                <a:off x="728516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直接连接符 363"/>
              <p:cNvCxnSpPr/>
              <p:nvPr/>
            </p:nvCxnSpPr>
            <p:spPr>
              <a:xfrm rot="5400000">
                <a:off x="717680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直接连接符 364"/>
              <p:cNvCxnSpPr/>
              <p:nvPr/>
            </p:nvCxnSpPr>
            <p:spPr>
              <a:xfrm rot="5400000">
                <a:off x="706845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直接连接符 365"/>
              <p:cNvCxnSpPr/>
              <p:nvPr/>
            </p:nvCxnSpPr>
            <p:spPr>
              <a:xfrm rot="5400000">
                <a:off x="696009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直接连接符 366"/>
              <p:cNvCxnSpPr/>
              <p:nvPr/>
            </p:nvCxnSpPr>
            <p:spPr>
              <a:xfrm rot="5400000">
                <a:off x="685174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直接连接符 367"/>
              <p:cNvCxnSpPr/>
              <p:nvPr/>
            </p:nvCxnSpPr>
            <p:spPr>
              <a:xfrm rot="5400000">
                <a:off x="674338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直接连接符 368"/>
              <p:cNvCxnSpPr/>
              <p:nvPr/>
            </p:nvCxnSpPr>
            <p:spPr>
              <a:xfrm rot="5400000">
                <a:off x="663503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直接连接符 369"/>
              <p:cNvCxnSpPr/>
              <p:nvPr/>
            </p:nvCxnSpPr>
            <p:spPr>
              <a:xfrm rot="5400000">
                <a:off x="652667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直接连接符 370"/>
              <p:cNvCxnSpPr/>
              <p:nvPr/>
            </p:nvCxnSpPr>
            <p:spPr>
              <a:xfrm rot="5400000">
                <a:off x="6418323" y="3254741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直接连接符 371"/>
              <p:cNvCxnSpPr/>
              <p:nvPr/>
            </p:nvCxnSpPr>
            <p:spPr>
              <a:xfrm rot="5400000">
                <a:off x="6309968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直接连接符 372"/>
              <p:cNvCxnSpPr/>
              <p:nvPr/>
            </p:nvCxnSpPr>
            <p:spPr>
              <a:xfrm rot="5400000">
                <a:off x="6201613" y="3254742"/>
                <a:ext cx="8435301" cy="0"/>
              </a:xfrm>
              <a:prstGeom prst="line">
                <a:avLst/>
              </a:prstGeom>
              <a:ln w="19050" cap="flat" cmpd="sng" algn="ctr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直接连接符 373"/>
              <p:cNvCxnSpPr/>
              <p:nvPr/>
            </p:nvCxnSpPr>
            <p:spPr>
              <a:xfrm rot="5400000">
                <a:off x="6093258" y="3254742"/>
                <a:ext cx="8435301" cy="0"/>
              </a:xfrm>
              <a:prstGeom prst="line">
                <a:avLst/>
              </a:prstGeom>
              <a:ln w="19050">
                <a:gradFill>
                  <a:gsLst>
                    <a:gs pos="28000">
                      <a:schemeClr val="bg1">
                        <a:alpha val="0"/>
                      </a:schemeClr>
                    </a:gs>
                    <a:gs pos="46800">
                      <a:srgbClr val="FFFFFF">
                        <a:alpha val="58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580" y="1852930"/>
            <a:ext cx="2514600" cy="2924175"/>
          </a:xfrm>
          <a:prstGeom prst="rect">
            <a:avLst/>
          </a:prstGeom>
        </p:spPr>
      </p:pic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367C2015-973F-4F1B-AF5A-CF1834525FA8}"/>
              </a:ext>
            </a:extLst>
          </p:cNvPr>
          <p:cNvGrpSpPr/>
          <p:nvPr/>
        </p:nvGrpSpPr>
        <p:grpSpPr>
          <a:xfrm>
            <a:off x="5644632" y="4736903"/>
            <a:ext cx="6065408" cy="614892"/>
            <a:chOff x="6076432" y="1270177"/>
            <a:chExt cx="6065408" cy="614892"/>
          </a:xfrm>
        </p:grpSpPr>
        <p:cxnSp>
          <p:nvCxnSpPr>
            <p:cNvPr id="152" name="直接连接符 151">
              <a:extLst>
                <a:ext uri="{FF2B5EF4-FFF2-40B4-BE49-F238E27FC236}">
                  <a16:creationId xmlns:a16="http://schemas.microsoft.com/office/drawing/2014/main" id="{7C40FA08-7173-4882-AED0-96B2E1F8A93E}"/>
                </a:ext>
              </a:extLst>
            </p:cNvPr>
            <p:cNvCxnSpPr/>
            <p:nvPr/>
          </p:nvCxnSpPr>
          <p:spPr>
            <a:xfrm>
              <a:off x="6308966" y="1792151"/>
              <a:ext cx="3766624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箭头: V 形 152">
              <a:extLst>
                <a:ext uri="{FF2B5EF4-FFF2-40B4-BE49-F238E27FC236}">
                  <a16:creationId xmlns:a16="http://schemas.microsoft.com/office/drawing/2014/main" id="{8896312B-6CE0-4FBE-9836-FE1A0B53F122}"/>
                </a:ext>
              </a:extLst>
            </p:cNvPr>
            <p:cNvSpPr/>
            <p:nvPr/>
          </p:nvSpPr>
          <p:spPr>
            <a:xfrm flipH="1">
              <a:off x="6076432" y="1327087"/>
              <a:ext cx="465065" cy="46506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4" name="箭头: V 形 153">
              <a:extLst>
                <a:ext uri="{FF2B5EF4-FFF2-40B4-BE49-F238E27FC236}">
                  <a16:creationId xmlns:a16="http://schemas.microsoft.com/office/drawing/2014/main" id="{C4D92416-C165-4769-B567-8E8F19080735}"/>
                </a:ext>
              </a:extLst>
            </p:cNvPr>
            <p:cNvSpPr/>
            <p:nvPr/>
          </p:nvSpPr>
          <p:spPr>
            <a:xfrm flipH="1">
              <a:off x="6200262" y="1327087"/>
              <a:ext cx="465065" cy="465065"/>
            </a:xfrm>
            <a:prstGeom prst="chevron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155" name="直接连接符 154">
              <a:extLst>
                <a:ext uri="{FF2B5EF4-FFF2-40B4-BE49-F238E27FC236}">
                  <a16:creationId xmlns:a16="http://schemas.microsoft.com/office/drawing/2014/main" id="{D1DF1A25-F18E-492F-A162-C9F17EAC723F}"/>
                </a:ext>
              </a:extLst>
            </p:cNvPr>
            <p:cNvCxnSpPr/>
            <p:nvPr/>
          </p:nvCxnSpPr>
          <p:spPr>
            <a:xfrm>
              <a:off x="6308966" y="1327087"/>
              <a:ext cx="1883312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5">
              <a:extLst>
                <a:ext uri="{FF2B5EF4-FFF2-40B4-BE49-F238E27FC236}">
                  <a16:creationId xmlns:a16="http://schemas.microsoft.com/office/drawing/2014/main" id="{D225158C-2F3E-4F02-96A2-133E9E56AA19}"/>
                </a:ext>
              </a:extLst>
            </p:cNvPr>
            <p:cNvCxnSpPr/>
            <p:nvPr/>
          </p:nvCxnSpPr>
          <p:spPr>
            <a:xfrm>
              <a:off x="11179074" y="1624084"/>
              <a:ext cx="63700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连接符 156">
              <a:extLst>
                <a:ext uri="{FF2B5EF4-FFF2-40B4-BE49-F238E27FC236}">
                  <a16:creationId xmlns:a16="http://schemas.microsoft.com/office/drawing/2014/main" id="{81372C63-D2D0-4552-9E7B-08ABC72FB603}"/>
                </a:ext>
              </a:extLst>
            </p:cNvPr>
            <p:cNvCxnSpPr/>
            <p:nvPr/>
          </p:nvCxnSpPr>
          <p:spPr>
            <a:xfrm>
              <a:off x="11318240" y="1502982"/>
              <a:ext cx="8236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Google Shape;168;p18">
              <a:hlinkClick r:id="rId2" action="ppaction://hlinksldjump"/>
              <a:extLst>
                <a:ext uri="{FF2B5EF4-FFF2-40B4-BE49-F238E27FC236}">
                  <a16:creationId xmlns:a16="http://schemas.microsoft.com/office/drawing/2014/main" id="{9EBAAD2C-0A5B-4B3F-8A9E-58275ABE155C}"/>
                </a:ext>
              </a:extLst>
            </p:cNvPr>
            <p:cNvSpPr txBox="1"/>
            <p:nvPr/>
          </p:nvSpPr>
          <p:spPr>
            <a:xfrm>
              <a:off x="6616827" y="1363100"/>
              <a:ext cx="3988800" cy="521969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项目成长性</a:t>
              </a:r>
            </a:p>
            <a:p>
              <a:pPr marL="0" indent="0">
                <a:spcBef>
                  <a:spcPts val="0"/>
                </a:spcBef>
                <a:buNone/>
              </a:pPr>
              <a:endPara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" name="Google Shape;169;p18">
              <a:extLst>
                <a:ext uri="{FF2B5EF4-FFF2-40B4-BE49-F238E27FC236}">
                  <a16:creationId xmlns:a16="http://schemas.microsoft.com/office/drawing/2014/main" id="{46276CBA-DC8C-4DA2-875C-864F7AB422CE}"/>
                </a:ext>
              </a:extLst>
            </p:cNvPr>
            <p:cNvSpPr txBox="1"/>
            <p:nvPr/>
          </p:nvSpPr>
          <p:spPr>
            <a:xfrm>
              <a:off x="10531768" y="1270177"/>
              <a:ext cx="582000" cy="3273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spcBef>
                  <a:spcPts val="0"/>
                </a:spcBef>
                <a:buFont typeface="Arial" panose="020B0604020202090204" pitchFamily="34" charset="0"/>
                <a:buNone/>
              </a:pPr>
              <a:r>
                <a:rPr lang="en-GB" dirty="0">
                  <a:solidFill>
                    <a:schemeClr val="bg1"/>
                  </a:solidFill>
                </a:rPr>
                <a:t>08</a:t>
              </a:r>
            </a:p>
          </p:txBody>
        </p:sp>
        <p:cxnSp>
          <p:nvCxnSpPr>
            <p:cNvPr id="160" name="直接连接符 159">
              <a:extLst>
                <a:ext uri="{FF2B5EF4-FFF2-40B4-BE49-F238E27FC236}">
                  <a16:creationId xmlns:a16="http://schemas.microsoft.com/office/drawing/2014/main" id="{E1FC2068-EE7E-4981-93BA-6BB1BFACD9E4}"/>
                </a:ext>
              </a:extLst>
            </p:cNvPr>
            <p:cNvCxnSpPr/>
            <p:nvPr/>
          </p:nvCxnSpPr>
          <p:spPr>
            <a:xfrm>
              <a:off x="11075963" y="1433827"/>
              <a:ext cx="8236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D5B805B6-3AB0-4830-BC5C-CEBAB3BA89F1}"/>
              </a:ext>
            </a:extLst>
          </p:cNvPr>
          <p:cNvGrpSpPr/>
          <p:nvPr/>
        </p:nvGrpSpPr>
        <p:grpSpPr>
          <a:xfrm>
            <a:off x="5660167" y="5396267"/>
            <a:ext cx="6065408" cy="614892"/>
            <a:chOff x="6076432" y="1270177"/>
            <a:chExt cx="6065408" cy="614892"/>
          </a:xfrm>
        </p:grpSpPr>
        <p:cxnSp>
          <p:nvCxnSpPr>
            <p:cNvPr id="162" name="直接连接符 161">
              <a:extLst>
                <a:ext uri="{FF2B5EF4-FFF2-40B4-BE49-F238E27FC236}">
                  <a16:creationId xmlns:a16="http://schemas.microsoft.com/office/drawing/2014/main" id="{03788510-4073-4B25-8519-81F7856B3764}"/>
                </a:ext>
              </a:extLst>
            </p:cNvPr>
            <p:cNvCxnSpPr/>
            <p:nvPr/>
          </p:nvCxnSpPr>
          <p:spPr>
            <a:xfrm>
              <a:off x="6308966" y="1792151"/>
              <a:ext cx="3766624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箭头: V 形 162">
              <a:extLst>
                <a:ext uri="{FF2B5EF4-FFF2-40B4-BE49-F238E27FC236}">
                  <a16:creationId xmlns:a16="http://schemas.microsoft.com/office/drawing/2014/main" id="{64E35602-2524-4916-BA3A-26E17CAAF92B}"/>
                </a:ext>
              </a:extLst>
            </p:cNvPr>
            <p:cNvSpPr/>
            <p:nvPr/>
          </p:nvSpPr>
          <p:spPr>
            <a:xfrm flipH="1">
              <a:off x="6076432" y="1327087"/>
              <a:ext cx="465065" cy="46506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4" name="箭头: V 形 163">
              <a:extLst>
                <a:ext uri="{FF2B5EF4-FFF2-40B4-BE49-F238E27FC236}">
                  <a16:creationId xmlns:a16="http://schemas.microsoft.com/office/drawing/2014/main" id="{D53AB9D4-6DAC-4A24-A499-92C2EDEFFF0E}"/>
                </a:ext>
              </a:extLst>
            </p:cNvPr>
            <p:cNvSpPr/>
            <p:nvPr/>
          </p:nvSpPr>
          <p:spPr>
            <a:xfrm flipH="1">
              <a:off x="6200262" y="1327087"/>
              <a:ext cx="465065" cy="465065"/>
            </a:xfrm>
            <a:prstGeom prst="chevron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165" name="直接连接符 164">
              <a:extLst>
                <a:ext uri="{FF2B5EF4-FFF2-40B4-BE49-F238E27FC236}">
                  <a16:creationId xmlns:a16="http://schemas.microsoft.com/office/drawing/2014/main" id="{2FBA37B8-3946-45DB-BA60-4F9CBD23C919}"/>
                </a:ext>
              </a:extLst>
            </p:cNvPr>
            <p:cNvCxnSpPr/>
            <p:nvPr/>
          </p:nvCxnSpPr>
          <p:spPr>
            <a:xfrm>
              <a:off x="6308966" y="1327087"/>
              <a:ext cx="1883312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 165">
              <a:extLst>
                <a:ext uri="{FF2B5EF4-FFF2-40B4-BE49-F238E27FC236}">
                  <a16:creationId xmlns:a16="http://schemas.microsoft.com/office/drawing/2014/main" id="{95F6E96C-6109-4D66-BEC4-494C1D7D3472}"/>
                </a:ext>
              </a:extLst>
            </p:cNvPr>
            <p:cNvCxnSpPr/>
            <p:nvPr/>
          </p:nvCxnSpPr>
          <p:spPr>
            <a:xfrm>
              <a:off x="11179074" y="1624084"/>
              <a:ext cx="63700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连接符 166">
              <a:extLst>
                <a:ext uri="{FF2B5EF4-FFF2-40B4-BE49-F238E27FC236}">
                  <a16:creationId xmlns:a16="http://schemas.microsoft.com/office/drawing/2014/main" id="{10087F33-9943-4FC8-8570-ECB4BE23E977}"/>
                </a:ext>
              </a:extLst>
            </p:cNvPr>
            <p:cNvCxnSpPr/>
            <p:nvPr/>
          </p:nvCxnSpPr>
          <p:spPr>
            <a:xfrm>
              <a:off x="11318240" y="1502982"/>
              <a:ext cx="8236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Google Shape;168;p18">
              <a:hlinkClick r:id="rId2" action="ppaction://hlinksldjump"/>
              <a:extLst>
                <a:ext uri="{FF2B5EF4-FFF2-40B4-BE49-F238E27FC236}">
                  <a16:creationId xmlns:a16="http://schemas.microsoft.com/office/drawing/2014/main" id="{6AA9BD32-8EF7-449B-B68C-E3F9453DCA3F}"/>
                </a:ext>
              </a:extLst>
            </p:cNvPr>
            <p:cNvSpPr txBox="1"/>
            <p:nvPr/>
          </p:nvSpPr>
          <p:spPr>
            <a:xfrm>
              <a:off x="6616827" y="1363100"/>
              <a:ext cx="3988800" cy="521969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生态建设</a:t>
              </a:r>
            </a:p>
          </p:txBody>
        </p:sp>
        <p:sp>
          <p:nvSpPr>
            <p:cNvPr id="169" name="Google Shape;169;p18">
              <a:extLst>
                <a:ext uri="{FF2B5EF4-FFF2-40B4-BE49-F238E27FC236}">
                  <a16:creationId xmlns:a16="http://schemas.microsoft.com/office/drawing/2014/main" id="{7C8AB5D5-E2AD-4ACD-A6B2-7FCE720067F6}"/>
                </a:ext>
              </a:extLst>
            </p:cNvPr>
            <p:cNvSpPr txBox="1"/>
            <p:nvPr/>
          </p:nvSpPr>
          <p:spPr>
            <a:xfrm>
              <a:off x="10531768" y="1270177"/>
              <a:ext cx="582000" cy="3273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spcBef>
                  <a:spcPts val="0"/>
                </a:spcBef>
                <a:buFont typeface="Arial" panose="020B0604020202090204" pitchFamily="34" charset="0"/>
                <a:buNone/>
              </a:pPr>
              <a:r>
                <a:rPr lang="en-US" dirty="0">
                  <a:solidFill>
                    <a:schemeClr val="bg1"/>
                  </a:solidFill>
                </a:rPr>
                <a:t>09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173" name="直接连接符 172">
              <a:extLst>
                <a:ext uri="{FF2B5EF4-FFF2-40B4-BE49-F238E27FC236}">
                  <a16:creationId xmlns:a16="http://schemas.microsoft.com/office/drawing/2014/main" id="{DB3E8028-B0CA-414D-B6A4-12323C8CAEC5}"/>
                </a:ext>
              </a:extLst>
            </p:cNvPr>
            <p:cNvCxnSpPr/>
            <p:nvPr/>
          </p:nvCxnSpPr>
          <p:spPr>
            <a:xfrm>
              <a:off x="11075963" y="1433827"/>
              <a:ext cx="8236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6E584104-6C12-4583-866A-817DFDCF94F0}"/>
              </a:ext>
            </a:extLst>
          </p:cNvPr>
          <p:cNvGrpSpPr/>
          <p:nvPr/>
        </p:nvGrpSpPr>
        <p:grpSpPr>
          <a:xfrm>
            <a:off x="5660167" y="6039847"/>
            <a:ext cx="6065408" cy="614892"/>
            <a:chOff x="6076432" y="1270177"/>
            <a:chExt cx="6065408" cy="614892"/>
          </a:xfrm>
        </p:grpSpPr>
        <p:cxnSp>
          <p:nvCxnSpPr>
            <p:cNvPr id="175" name="直接连接符 174">
              <a:extLst>
                <a:ext uri="{FF2B5EF4-FFF2-40B4-BE49-F238E27FC236}">
                  <a16:creationId xmlns:a16="http://schemas.microsoft.com/office/drawing/2014/main" id="{4645DFBF-A6E0-402E-9C3B-2A65265CBFE0}"/>
                </a:ext>
              </a:extLst>
            </p:cNvPr>
            <p:cNvCxnSpPr/>
            <p:nvPr/>
          </p:nvCxnSpPr>
          <p:spPr>
            <a:xfrm>
              <a:off x="6308966" y="1792151"/>
              <a:ext cx="3766624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箭头: V 形 175">
              <a:extLst>
                <a:ext uri="{FF2B5EF4-FFF2-40B4-BE49-F238E27FC236}">
                  <a16:creationId xmlns:a16="http://schemas.microsoft.com/office/drawing/2014/main" id="{686BEACF-4E71-457C-9CE6-AD3E7AA61885}"/>
                </a:ext>
              </a:extLst>
            </p:cNvPr>
            <p:cNvSpPr/>
            <p:nvPr/>
          </p:nvSpPr>
          <p:spPr>
            <a:xfrm flipH="1">
              <a:off x="6076432" y="1327087"/>
              <a:ext cx="465065" cy="46506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7" name="箭头: V 形 176">
              <a:extLst>
                <a:ext uri="{FF2B5EF4-FFF2-40B4-BE49-F238E27FC236}">
                  <a16:creationId xmlns:a16="http://schemas.microsoft.com/office/drawing/2014/main" id="{6C146315-3255-4D22-AD4C-596C1D7FA9A9}"/>
                </a:ext>
              </a:extLst>
            </p:cNvPr>
            <p:cNvSpPr/>
            <p:nvPr/>
          </p:nvSpPr>
          <p:spPr>
            <a:xfrm flipH="1">
              <a:off x="6200262" y="1327087"/>
              <a:ext cx="465065" cy="465065"/>
            </a:xfrm>
            <a:prstGeom prst="chevron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85DD473F-4014-4ACB-BCDC-694B0A4199BF}"/>
                </a:ext>
              </a:extLst>
            </p:cNvPr>
            <p:cNvCxnSpPr/>
            <p:nvPr/>
          </p:nvCxnSpPr>
          <p:spPr>
            <a:xfrm>
              <a:off x="6308966" y="1327087"/>
              <a:ext cx="1883312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EDF19454-501E-4019-9B30-2B1BE944527D}"/>
                </a:ext>
              </a:extLst>
            </p:cNvPr>
            <p:cNvCxnSpPr/>
            <p:nvPr/>
          </p:nvCxnSpPr>
          <p:spPr>
            <a:xfrm>
              <a:off x="11179074" y="1624084"/>
              <a:ext cx="63700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>
              <a:extLst>
                <a:ext uri="{FF2B5EF4-FFF2-40B4-BE49-F238E27FC236}">
                  <a16:creationId xmlns:a16="http://schemas.microsoft.com/office/drawing/2014/main" id="{F24E8801-0B82-4612-AAA2-266E498705F4}"/>
                </a:ext>
              </a:extLst>
            </p:cNvPr>
            <p:cNvCxnSpPr/>
            <p:nvPr/>
          </p:nvCxnSpPr>
          <p:spPr>
            <a:xfrm>
              <a:off x="11318240" y="1502982"/>
              <a:ext cx="8236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Google Shape;168;p18">
              <a:hlinkClick r:id="rId2" action="ppaction://hlinksldjump"/>
              <a:extLst>
                <a:ext uri="{FF2B5EF4-FFF2-40B4-BE49-F238E27FC236}">
                  <a16:creationId xmlns:a16="http://schemas.microsoft.com/office/drawing/2014/main" id="{5819B8BF-91F5-4243-85BF-AEFCF34C5C46}"/>
                </a:ext>
              </a:extLst>
            </p:cNvPr>
            <p:cNvSpPr txBox="1"/>
            <p:nvPr/>
          </p:nvSpPr>
          <p:spPr>
            <a:xfrm>
              <a:off x="6616827" y="1363100"/>
              <a:ext cx="3988800" cy="521969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社区治理</a:t>
              </a:r>
            </a:p>
          </p:txBody>
        </p:sp>
        <p:sp>
          <p:nvSpPr>
            <p:cNvPr id="182" name="Google Shape;169;p18">
              <a:extLst>
                <a:ext uri="{FF2B5EF4-FFF2-40B4-BE49-F238E27FC236}">
                  <a16:creationId xmlns:a16="http://schemas.microsoft.com/office/drawing/2014/main" id="{878CE347-6837-4CCA-9984-9D15BBE57B93}"/>
                </a:ext>
              </a:extLst>
            </p:cNvPr>
            <p:cNvSpPr txBox="1"/>
            <p:nvPr/>
          </p:nvSpPr>
          <p:spPr>
            <a:xfrm>
              <a:off x="10531768" y="1270177"/>
              <a:ext cx="582000" cy="3273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spcBef>
                  <a:spcPts val="0"/>
                </a:spcBef>
                <a:buFont typeface="Arial" panose="020B0604020202090204" pitchFamily="34" charset="0"/>
                <a:buNone/>
              </a:pPr>
              <a:r>
                <a:rPr lang="en-GB" dirty="0">
                  <a:solidFill>
                    <a:schemeClr val="bg1"/>
                  </a:solidFill>
                </a:rPr>
                <a:t>10</a:t>
              </a:r>
            </a:p>
          </p:txBody>
        </p:sp>
        <p:cxnSp>
          <p:nvCxnSpPr>
            <p:cNvPr id="183" name="直接连接符 182">
              <a:extLst>
                <a:ext uri="{FF2B5EF4-FFF2-40B4-BE49-F238E27FC236}">
                  <a16:creationId xmlns:a16="http://schemas.microsoft.com/office/drawing/2014/main" id="{5632885E-506D-4075-8895-CBFC346BCA15}"/>
                </a:ext>
              </a:extLst>
            </p:cNvPr>
            <p:cNvCxnSpPr/>
            <p:nvPr/>
          </p:nvCxnSpPr>
          <p:spPr>
            <a:xfrm>
              <a:off x="11075963" y="1433827"/>
              <a:ext cx="8236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28C1A2C4-C4FC-40D3-8058-B527BA8A2AA6}"/>
              </a:ext>
            </a:extLst>
          </p:cNvPr>
          <p:cNvGrpSpPr/>
          <p:nvPr/>
        </p:nvGrpSpPr>
        <p:grpSpPr>
          <a:xfrm>
            <a:off x="5679174" y="2572258"/>
            <a:ext cx="6065408" cy="614892"/>
            <a:chOff x="6076432" y="1270177"/>
            <a:chExt cx="6065408" cy="614892"/>
          </a:xfrm>
        </p:grpSpPr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B7814C6D-4AD6-4CE6-882E-F385B8B01987}"/>
                </a:ext>
              </a:extLst>
            </p:cNvPr>
            <p:cNvCxnSpPr/>
            <p:nvPr/>
          </p:nvCxnSpPr>
          <p:spPr>
            <a:xfrm>
              <a:off x="6308966" y="1792151"/>
              <a:ext cx="3766624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箭头: V 形 185">
              <a:extLst>
                <a:ext uri="{FF2B5EF4-FFF2-40B4-BE49-F238E27FC236}">
                  <a16:creationId xmlns:a16="http://schemas.microsoft.com/office/drawing/2014/main" id="{A5EBBFBD-A518-40A7-88A7-ECC29B454798}"/>
                </a:ext>
              </a:extLst>
            </p:cNvPr>
            <p:cNvSpPr/>
            <p:nvPr/>
          </p:nvSpPr>
          <p:spPr>
            <a:xfrm flipH="1">
              <a:off x="6076432" y="1327087"/>
              <a:ext cx="465065" cy="46506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7" name="箭头: V 形 186">
              <a:extLst>
                <a:ext uri="{FF2B5EF4-FFF2-40B4-BE49-F238E27FC236}">
                  <a16:creationId xmlns:a16="http://schemas.microsoft.com/office/drawing/2014/main" id="{7665D9BE-0B56-43B9-9D0E-CC38B436053A}"/>
                </a:ext>
              </a:extLst>
            </p:cNvPr>
            <p:cNvSpPr/>
            <p:nvPr/>
          </p:nvSpPr>
          <p:spPr>
            <a:xfrm flipH="1">
              <a:off x="6200262" y="1327087"/>
              <a:ext cx="465065" cy="465065"/>
            </a:xfrm>
            <a:prstGeom prst="chevron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188" name="直接连接符 187">
              <a:extLst>
                <a:ext uri="{FF2B5EF4-FFF2-40B4-BE49-F238E27FC236}">
                  <a16:creationId xmlns:a16="http://schemas.microsoft.com/office/drawing/2014/main" id="{80A7390F-F9E1-4E25-A830-BA6C27BCF88D}"/>
                </a:ext>
              </a:extLst>
            </p:cNvPr>
            <p:cNvCxnSpPr/>
            <p:nvPr/>
          </p:nvCxnSpPr>
          <p:spPr>
            <a:xfrm>
              <a:off x="6308966" y="1327087"/>
              <a:ext cx="1883312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>
              <a:extLst>
                <a:ext uri="{FF2B5EF4-FFF2-40B4-BE49-F238E27FC236}">
                  <a16:creationId xmlns:a16="http://schemas.microsoft.com/office/drawing/2014/main" id="{8CFF33CD-074B-428D-AD6C-A7C4B91A78FF}"/>
                </a:ext>
              </a:extLst>
            </p:cNvPr>
            <p:cNvCxnSpPr/>
            <p:nvPr/>
          </p:nvCxnSpPr>
          <p:spPr>
            <a:xfrm>
              <a:off x="11179074" y="1624084"/>
              <a:ext cx="63700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连接符 189">
              <a:extLst>
                <a:ext uri="{FF2B5EF4-FFF2-40B4-BE49-F238E27FC236}">
                  <a16:creationId xmlns:a16="http://schemas.microsoft.com/office/drawing/2014/main" id="{9BEB73DC-9EA8-44DC-BF5D-7B98D0AA29A2}"/>
                </a:ext>
              </a:extLst>
            </p:cNvPr>
            <p:cNvCxnSpPr/>
            <p:nvPr/>
          </p:nvCxnSpPr>
          <p:spPr>
            <a:xfrm>
              <a:off x="11318240" y="1502982"/>
              <a:ext cx="8236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Google Shape;168;p18">
              <a:hlinkClick r:id="rId2" action="ppaction://hlinksldjump"/>
              <a:extLst>
                <a:ext uri="{FF2B5EF4-FFF2-40B4-BE49-F238E27FC236}">
                  <a16:creationId xmlns:a16="http://schemas.microsoft.com/office/drawing/2014/main" id="{34D0571A-76B6-46B8-B69C-95DF4FC349CC}"/>
                </a:ext>
              </a:extLst>
            </p:cNvPr>
            <p:cNvSpPr txBox="1"/>
            <p:nvPr/>
          </p:nvSpPr>
          <p:spPr>
            <a:xfrm>
              <a:off x="6616827" y="1363100"/>
              <a:ext cx="3988800" cy="521969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插件机制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2" name="Google Shape;169;p18">
              <a:extLst>
                <a:ext uri="{FF2B5EF4-FFF2-40B4-BE49-F238E27FC236}">
                  <a16:creationId xmlns:a16="http://schemas.microsoft.com/office/drawing/2014/main" id="{90576792-F5A9-4C94-8B76-6E226BD7A02D}"/>
                </a:ext>
              </a:extLst>
            </p:cNvPr>
            <p:cNvSpPr txBox="1"/>
            <p:nvPr/>
          </p:nvSpPr>
          <p:spPr>
            <a:xfrm>
              <a:off x="10531768" y="1270177"/>
              <a:ext cx="582000" cy="3273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spcBef>
                  <a:spcPts val="0"/>
                </a:spcBef>
                <a:buFont typeface="Arial" panose="020B0604020202090204" pitchFamily="34" charset="0"/>
                <a:buNone/>
              </a:pPr>
              <a:r>
                <a:rPr lang="en-GB" dirty="0">
                  <a:solidFill>
                    <a:schemeClr val="bg1"/>
                  </a:solidFill>
                </a:rPr>
                <a:t>05</a:t>
              </a:r>
            </a:p>
          </p:txBody>
        </p:sp>
        <p:cxnSp>
          <p:nvCxnSpPr>
            <p:cNvPr id="193" name="直接连接符 192">
              <a:extLst>
                <a:ext uri="{FF2B5EF4-FFF2-40B4-BE49-F238E27FC236}">
                  <a16:creationId xmlns:a16="http://schemas.microsoft.com/office/drawing/2014/main" id="{4840ED51-CC2E-4305-85AA-17EC30108D46}"/>
                </a:ext>
              </a:extLst>
            </p:cNvPr>
            <p:cNvCxnSpPr/>
            <p:nvPr/>
          </p:nvCxnSpPr>
          <p:spPr>
            <a:xfrm>
              <a:off x="11075963" y="1433827"/>
              <a:ext cx="8236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4;p19"/>
          <p:cNvSpPr txBox="1"/>
          <p:nvPr/>
        </p:nvSpPr>
        <p:spPr>
          <a:xfrm>
            <a:off x="1490813" y="2851649"/>
            <a:ext cx="8708263" cy="1154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90204"/>
              <a:buNone/>
              <a:defRPr/>
            </a:pPr>
            <a:r>
              <a:rPr kumimoji="0" lang="en-US" altLang="zh-CN" sz="72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Work Sans"/>
              </a:rPr>
              <a:t>Casbin</a:t>
            </a:r>
            <a:r>
              <a:rPr kumimoji="0" lang="zh-CN" altLang="en-US" sz="7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Work Sans"/>
              </a:rPr>
              <a:t>社区介绍</a:t>
            </a:r>
            <a:endParaRPr kumimoji="0" lang="en-US" sz="7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Work Sans"/>
            </a:endParaRPr>
          </a:p>
        </p:txBody>
      </p:sp>
      <p:sp>
        <p:nvSpPr>
          <p:cNvPr id="3" name="Google Shape;185;p19"/>
          <p:cNvSpPr txBox="1"/>
          <p:nvPr/>
        </p:nvSpPr>
        <p:spPr>
          <a:xfrm>
            <a:off x="1507014" y="2338049"/>
            <a:ext cx="39099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8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90204"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Roboto"/>
              </a:rPr>
              <a:t>第一部分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8552" y="173961"/>
            <a:ext cx="3579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Casnode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开发历程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3852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AC2478B-1BEA-492C-B540-80D64E0FC83B}"/>
              </a:ext>
            </a:extLst>
          </p:cNvPr>
          <p:cNvSpPr txBox="1"/>
          <p:nvPr/>
        </p:nvSpPr>
        <p:spPr>
          <a:xfrm>
            <a:off x="2538185" y="1459673"/>
            <a:ext cx="71156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2020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年 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5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月立项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2020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年 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9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月完成基本功能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2021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年 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月加入 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Google Groups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功能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2021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年暑期（现在）正在添加更多功能</a:t>
            </a:r>
          </a:p>
        </p:txBody>
      </p:sp>
      <p:sp>
        <p:nvSpPr>
          <p:cNvPr id="6" name="Google Shape;220;p24">
            <a:extLst>
              <a:ext uri="{FF2B5EF4-FFF2-40B4-BE49-F238E27FC236}">
                <a16:creationId xmlns:a16="http://schemas.microsoft.com/office/drawing/2014/main" id="{A61B8F4F-27CC-45F9-903D-A093C28034CA}"/>
              </a:ext>
            </a:extLst>
          </p:cNvPr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lvl="0">
              <a:buSzPts val="1100"/>
              <a:defRPr/>
            </a:pPr>
            <a:r>
              <a:rPr lang="en-US" altLang="zh-CN" sz="1800" kern="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Casnode</a:t>
            </a:r>
            <a:r>
              <a:rPr lang="en-US" altLang="zh-CN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144;p14">
            <a:extLst>
              <a:ext uri="{FF2B5EF4-FFF2-40B4-BE49-F238E27FC236}">
                <a16:creationId xmlns:a16="http://schemas.microsoft.com/office/drawing/2014/main" id="{B30F5989-2425-48C9-A539-B3F12492CEC6}"/>
              </a:ext>
            </a:extLst>
          </p:cNvPr>
          <p:cNvCxnSpPr/>
          <p:nvPr/>
        </p:nvCxnSpPr>
        <p:spPr>
          <a:xfrm>
            <a:off x="214275" y="793244"/>
            <a:ext cx="81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A54E1A23-40E5-4B0F-AF59-6749C6B0C686}"/>
              </a:ext>
            </a:extLst>
          </p:cNvPr>
          <p:cNvSpPr txBox="1"/>
          <p:nvPr/>
        </p:nvSpPr>
        <p:spPr>
          <a:xfrm>
            <a:off x="138791" y="149475"/>
            <a:ext cx="47436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CN" sz="3200" b="1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1. </a:t>
            </a:r>
            <a:r>
              <a:rPr lang="zh-CN" altLang="en-US" sz="3200" b="1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轻量级的访问控制框架</a:t>
            </a:r>
            <a:endParaRPr lang="zh-CN" altLang="en-US" sz="3200" dirty="0">
              <a:solidFill>
                <a:srgbClr val="F38521"/>
              </a:solidFill>
              <a:latin typeface="Arial" panose="020B0604020202090204"/>
              <a:ea typeface="微软雅黑 Light"/>
            </a:endParaRPr>
          </a:p>
        </p:txBody>
      </p:sp>
      <p:sp>
        <p:nvSpPr>
          <p:cNvPr id="9" name="Google Shape;220;p24">
            <a:extLst>
              <a:ext uri="{FF2B5EF4-FFF2-40B4-BE49-F238E27FC236}">
                <a16:creationId xmlns:a16="http://schemas.microsoft.com/office/drawing/2014/main" id="{4A94AF4D-284F-4412-BA15-C92DDEB7B925}"/>
              </a:ext>
            </a:extLst>
          </p:cNvPr>
          <p:cNvSpPr txBox="1"/>
          <p:nvPr/>
        </p:nvSpPr>
        <p:spPr>
          <a:xfrm>
            <a:off x="138791" y="6299967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>
              <a:buSzPts val="1100"/>
              <a:defRPr/>
            </a:pPr>
            <a:r>
              <a:rPr lang="en-US" altLang="zh-CN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ork Sans"/>
              </a:rPr>
              <a:t>Casbin 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  <a:sym typeface="Work Sans"/>
              </a:rPr>
              <a:t>社区介绍</a:t>
            </a:r>
            <a:endParaRPr lang="en-US" altLang="zh-CN" sz="1800" kern="0" dirty="0">
              <a:latin typeface="微软雅黑" panose="020B0503020204020204" pitchFamily="34" charset="-122"/>
              <a:ea typeface="微软雅黑" panose="020B0503020204020204" pitchFamily="34" charset="-122"/>
              <a:sym typeface="Work Sans"/>
            </a:endParaRPr>
          </a:p>
        </p:txBody>
      </p:sp>
      <p:sp>
        <p:nvSpPr>
          <p:cNvPr id="10" name="Google Shape;307;p36">
            <a:extLst>
              <a:ext uri="{FF2B5EF4-FFF2-40B4-BE49-F238E27FC236}">
                <a16:creationId xmlns:a16="http://schemas.microsoft.com/office/drawing/2014/main" id="{B858AFC6-F05F-4DDB-BAC7-DD6051D01E1C}"/>
              </a:ext>
            </a:extLst>
          </p:cNvPr>
          <p:cNvSpPr txBox="1"/>
          <p:nvPr/>
        </p:nvSpPr>
        <p:spPr>
          <a:xfrm>
            <a:off x="182425" y="1039564"/>
            <a:ext cx="4478065" cy="47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>
              <a:lnSpc>
                <a:spcPct val="200000"/>
              </a:lnSpc>
              <a:buClr>
                <a:srgbClr val="000000"/>
              </a:buClr>
              <a:buSzPts val="1100"/>
              <a:buNone/>
              <a:defRPr/>
            </a:pPr>
            <a:r>
              <a:rPr lang="zh-CN" altLang="en-US" sz="2000" kern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kern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Casbin</a:t>
            </a:r>
            <a:r>
              <a:rPr lang="zh-CN" altLang="en-US" sz="2000" kern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是一个用</a:t>
            </a:r>
            <a:r>
              <a:rPr lang="en-US" altLang="zh-CN" sz="2000" kern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Go</a:t>
            </a:r>
            <a:r>
              <a:rPr lang="zh-CN" altLang="en-US" sz="2000" kern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语言打造的开源轻量级的统一访问控制框架，面向</a:t>
            </a:r>
            <a:r>
              <a:rPr lang="en-US" altLang="zh-CN" sz="2000" kern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Go</a:t>
            </a:r>
            <a:r>
              <a:rPr lang="zh-CN" altLang="en-US" sz="2000" kern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语言的访问控制、权限管理开源</a:t>
            </a:r>
            <a:r>
              <a:rPr lang="en-US" altLang="zh-CN" sz="2000" kern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Library</a:t>
            </a:r>
            <a:r>
              <a:rPr lang="zh-CN" altLang="en-US" sz="2000" kern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，目前在</a:t>
            </a:r>
            <a:r>
              <a:rPr lang="en-US" altLang="zh-CN" sz="2000" kern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GitHub</a:t>
            </a:r>
            <a:r>
              <a:rPr lang="zh-CN" altLang="en-US" sz="2000" kern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开源（</a:t>
            </a:r>
            <a:r>
              <a:rPr lang="en-US" altLang="zh-CN" sz="2000" kern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https://github.com/casbin</a:t>
            </a:r>
            <a:r>
              <a:rPr lang="zh-CN" altLang="en-US" sz="2000" kern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）。</a:t>
            </a:r>
          </a:p>
          <a:p>
            <a:pPr marL="0" lvl="0" indent="0">
              <a:lnSpc>
                <a:spcPct val="200000"/>
              </a:lnSpc>
              <a:buClr>
                <a:srgbClr val="000000"/>
              </a:buClr>
              <a:buSzPts val="1100"/>
              <a:buNone/>
              <a:defRPr/>
            </a:pPr>
            <a:r>
              <a:rPr lang="zh-CN" altLang="en-US" sz="2000" kern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目前支持八种语言，涵盖市面上主流服务器端语言。</a:t>
            </a: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0C72E6E5-DB25-498C-B873-E8F672880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554" y="1172301"/>
            <a:ext cx="7216545" cy="357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5590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44;p14">
            <a:extLst>
              <a:ext uri="{FF2B5EF4-FFF2-40B4-BE49-F238E27FC236}">
                <a16:creationId xmlns:a16="http://schemas.microsoft.com/office/drawing/2014/main" id="{C62C1064-FB95-4A99-9399-66042EB9BC09}"/>
              </a:ext>
            </a:extLst>
          </p:cNvPr>
          <p:cNvCxnSpPr/>
          <p:nvPr/>
        </p:nvCxnSpPr>
        <p:spPr>
          <a:xfrm>
            <a:off x="214275" y="793244"/>
            <a:ext cx="81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96BDD5A0-56E9-46AA-ABF8-6A7F34045DEC}"/>
              </a:ext>
            </a:extLst>
          </p:cNvPr>
          <p:cNvSpPr txBox="1"/>
          <p:nvPr/>
        </p:nvSpPr>
        <p:spPr>
          <a:xfrm>
            <a:off x="138791" y="149475"/>
            <a:ext cx="5147563" cy="753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kern="0" dirty="0">
                <a:solidFill>
                  <a:srgbClr val="F3852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2. </a:t>
            </a:r>
            <a:r>
              <a:rPr lang="zh-CN" altLang="en-US" sz="3200" kern="0" dirty="0">
                <a:solidFill>
                  <a:srgbClr val="F3852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支持多种访问控制模型：</a:t>
            </a:r>
          </a:p>
        </p:txBody>
      </p:sp>
      <p:sp>
        <p:nvSpPr>
          <p:cNvPr id="4" name="Google Shape;220;p24">
            <a:extLst>
              <a:ext uri="{FF2B5EF4-FFF2-40B4-BE49-F238E27FC236}">
                <a16:creationId xmlns:a16="http://schemas.microsoft.com/office/drawing/2014/main" id="{325028DB-949C-446D-BD40-39F5653886F7}"/>
              </a:ext>
            </a:extLst>
          </p:cNvPr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>
              <a:buSzPts val="1100"/>
              <a:defRPr/>
            </a:pPr>
            <a:r>
              <a:rPr lang="en-US" altLang="zh-CN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ork Sans"/>
              </a:rPr>
              <a:t>Casbin 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  <a:sym typeface="Work Sans"/>
              </a:rPr>
              <a:t>社区介绍</a:t>
            </a:r>
            <a:endParaRPr lang="en-US" altLang="zh-CN" sz="1800" kern="0" dirty="0">
              <a:latin typeface="微软雅黑" panose="020B0503020204020204" pitchFamily="34" charset="-122"/>
              <a:ea typeface="微软雅黑" panose="020B0503020204020204" pitchFamily="34" charset="-122"/>
              <a:sym typeface="Work Sans"/>
            </a:endParaRPr>
          </a:p>
        </p:txBody>
      </p:sp>
      <p:sp>
        <p:nvSpPr>
          <p:cNvPr id="5" name="Google Shape;307;p36">
            <a:extLst>
              <a:ext uri="{FF2B5EF4-FFF2-40B4-BE49-F238E27FC236}">
                <a16:creationId xmlns:a16="http://schemas.microsoft.com/office/drawing/2014/main" id="{3C696910-292A-45DC-B45B-C6F3B79B787C}"/>
              </a:ext>
            </a:extLst>
          </p:cNvPr>
          <p:cNvSpPr txBox="1"/>
          <p:nvPr/>
        </p:nvSpPr>
        <p:spPr>
          <a:xfrm>
            <a:off x="182425" y="1039564"/>
            <a:ext cx="10598646" cy="47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000000"/>
              </a:buClr>
              <a:buSzPts val="1100"/>
              <a:buNone/>
              <a:defRPr/>
            </a:pPr>
            <a:r>
              <a:rPr lang="zh-CN" altLang="en-US" sz="2000" kern="0" dirty="0">
                <a:solidFill>
                  <a:schemeClr val="tx1"/>
                </a:solidFill>
              </a:rPr>
              <a:t>（</a:t>
            </a:r>
            <a:r>
              <a:rPr lang="en-US" altLang="zh-CN" sz="2000" kern="0" dirty="0">
                <a:solidFill>
                  <a:schemeClr val="tx1"/>
                </a:solidFill>
              </a:rPr>
              <a:t>1</a:t>
            </a:r>
            <a:r>
              <a:rPr lang="zh-CN" altLang="en-US" sz="2000" kern="0" dirty="0">
                <a:solidFill>
                  <a:schemeClr val="tx1"/>
                </a:solidFill>
              </a:rPr>
              <a:t>）访问控制列表（</a:t>
            </a:r>
            <a:r>
              <a:rPr lang="en-US" altLang="zh-CN" sz="2000" kern="0" dirty="0">
                <a:solidFill>
                  <a:schemeClr val="tx1"/>
                </a:solidFill>
              </a:rPr>
              <a:t>ACL</a:t>
            </a:r>
            <a:r>
              <a:rPr lang="zh-CN" altLang="en-US" sz="2000" kern="0" dirty="0">
                <a:solidFill>
                  <a:schemeClr val="tx1"/>
                </a:solidFill>
              </a:rPr>
              <a:t>）；         （</a:t>
            </a:r>
            <a:r>
              <a:rPr lang="en-US" altLang="zh-CN" sz="2000" kern="0" dirty="0">
                <a:solidFill>
                  <a:schemeClr val="tx1"/>
                </a:solidFill>
              </a:rPr>
              <a:t>2</a:t>
            </a:r>
            <a:r>
              <a:rPr lang="zh-CN" altLang="en-US" sz="2000" kern="0" dirty="0">
                <a:solidFill>
                  <a:schemeClr val="tx1"/>
                </a:solidFill>
              </a:rPr>
              <a:t>）基于角色的访问控制（</a:t>
            </a:r>
            <a:r>
              <a:rPr lang="en-US" altLang="zh-CN" sz="2000" kern="0" dirty="0">
                <a:solidFill>
                  <a:schemeClr val="tx1"/>
                </a:solidFill>
              </a:rPr>
              <a:t>RBAC</a:t>
            </a:r>
            <a:r>
              <a:rPr lang="zh-CN" altLang="en-US" sz="2000" kern="0" dirty="0">
                <a:solidFill>
                  <a:schemeClr val="tx1"/>
                </a:solidFill>
              </a:rPr>
              <a:t>）；</a:t>
            </a:r>
          </a:p>
          <a:p>
            <a:pPr marL="0" indent="0">
              <a:lnSpc>
                <a:spcPct val="200000"/>
              </a:lnSpc>
              <a:buClr>
                <a:srgbClr val="000000"/>
              </a:buClr>
              <a:buSzPts val="1100"/>
              <a:buNone/>
              <a:defRPr/>
            </a:pPr>
            <a:r>
              <a:rPr lang="zh-CN" altLang="en-US" sz="2000" kern="0" dirty="0">
                <a:solidFill>
                  <a:schemeClr val="tx1"/>
                </a:solidFill>
              </a:rPr>
              <a:t>（</a:t>
            </a:r>
            <a:r>
              <a:rPr lang="en-US" altLang="zh-CN" sz="2000" kern="0" dirty="0">
                <a:solidFill>
                  <a:schemeClr val="tx1"/>
                </a:solidFill>
              </a:rPr>
              <a:t>3</a:t>
            </a:r>
            <a:r>
              <a:rPr lang="zh-CN" altLang="en-US" sz="2000" kern="0" dirty="0">
                <a:solidFill>
                  <a:schemeClr val="tx1"/>
                </a:solidFill>
              </a:rPr>
              <a:t>）基于属性的访问控制（</a:t>
            </a:r>
            <a:r>
              <a:rPr lang="en-US" altLang="zh-CN" sz="2000" kern="0" dirty="0">
                <a:solidFill>
                  <a:schemeClr val="tx1"/>
                </a:solidFill>
              </a:rPr>
              <a:t>ABAC</a:t>
            </a:r>
            <a:r>
              <a:rPr lang="zh-CN" altLang="en-US" sz="2000" kern="0" dirty="0">
                <a:solidFill>
                  <a:schemeClr val="tx1"/>
                </a:solidFill>
              </a:rPr>
              <a:t>）。</a:t>
            </a:r>
          </a:p>
          <a:p>
            <a:pPr marL="0" indent="0">
              <a:lnSpc>
                <a:spcPct val="200000"/>
              </a:lnSpc>
              <a:buClr>
                <a:srgbClr val="000000"/>
              </a:buClr>
              <a:buSzPts val="1100"/>
              <a:buNone/>
              <a:defRPr/>
            </a:pPr>
            <a:endParaRPr lang="zh-CN" altLang="en-US" sz="2000" kern="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2000" kern="0" dirty="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95798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44;p14">
            <a:extLst>
              <a:ext uri="{FF2B5EF4-FFF2-40B4-BE49-F238E27FC236}">
                <a16:creationId xmlns:a16="http://schemas.microsoft.com/office/drawing/2014/main" id="{62E47A50-3BEC-452D-86AE-D2D29E3A7F4F}"/>
              </a:ext>
            </a:extLst>
          </p:cNvPr>
          <p:cNvCxnSpPr/>
          <p:nvPr/>
        </p:nvCxnSpPr>
        <p:spPr>
          <a:xfrm>
            <a:off x="214275" y="793244"/>
            <a:ext cx="81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DA6144AE-3481-48F4-A7AE-093EB49C9645}"/>
              </a:ext>
            </a:extLst>
          </p:cNvPr>
          <p:cNvSpPr txBox="1"/>
          <p:nvPr/>
        </p:nvSpPr>
        <p:spPr>
          <a:xfrm>
            <a:off x="138791" y="149475"/>
            <a:ext cx="2274982" cy="753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kern="0" dirty="0">
                <a:solidFill>
                  <a:srgbClr val="F3852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3. </a:t>
            </a:r>
            <a:r>
              <a:rPr lang="zh-CN" altLang="en-US" sz="3200" kern="0" dirty="0">
                <a:solidFill>
                  <a:srgbClr val="F3852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适用场景</a:t>
            </a:r>
          </a:p>
        </p:txBody>
      </p:sp>
      <p:sp>
        <p:nvSpPr>
          <p:cNvPr id="4" name="Google Shape;220;p24">
            <a:extLst>
              <a:ext uri="{FF2B5EF4-FFF2-40B4-BE49-F238E27FC236}">
                <a16:creationId xmlns:a16="http://schemas.microsoft.com/office/drawing/2014/main" id="{2C13907F-4F31-49D0-BACF-ED8117DA160C}"/>
              </a:ext>
            </a:extLst>
          </p:cNvPr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>
              <a:buSzPts val="1100"/>
              <a:defRPr/>
            </a:pPr>
            <a:r>
              <a:rPr lang="en-US" altLang="zh-CN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ork Sans"/>
              </a:rPr>
              <a:t>Casbin 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  <a:sym typeface="Work Sans"/>
              </a:rPr>
              <a:t>社区介绍</a:t>
            </a:r>
            <a:endParaRPr lang="en-US" altLang="zh-CN" sz="1800" kern="0" dirty="0">
              <a:latin typeface="微软雅黑" panose="020B0503020204020204" pitchFamily="34" charset="-122"/>
              <a:ea typeface="微软雅黑" panose="020B0503020204020204" pitchFamily="34" charset="-122"/>
              <a:sym typeface="Work Sans"/>
            </a:endParaRPr>
          </a:p>
        </p:txBody>
      </p:sp>
      <p:sp>
        <p:nvSpPr>
          <p:cNvPr id="5" name="Google Shape;307;p36">
            <a:extLst>
              <a:ext uri="{FF2B5EF4-FFF2-40B4-BE49-F238E27FC236}">
                <a16:creationId xmlns:a16="http://schemas.microsoft.com/office/drawing/2014/main" id="{8414E427-3B90-4DAE-9282-CA181B76C3E6}"/>
              </a:ext>
            </a:extLst>
          </p:cNvPr>
          <p:cNvSpPr txBox="1"/>
          <p:nvPr/>
        </p:nvSpPr>
        <p:spPr>
          <a:xfrm>
            <a:off x="182425" y="1039564"/>
            <a:ext cx="10598646" cy="47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000000"/>
              </a:buClr>
              <a:buSzPts val="1100"/>
              <a:buNone/>
              <a:defRPr/>
            </a:pPr>
            <a:r>
              <a:rPr lang="zh-CN" altLang="en-US" sz="2000" kern="0" dirty="0">
                <a:solidFill>
                  <a:schemeClr val="tx1"/>
                </a:solidFill>
              </a:rPr>
              <a:t>（</a:t>
            </a:r>
            <a:r>
              <a:rPr lang="en-US" altLang="zh-CN" sz="2000" kern="0" dirty="0">
                <a:solidFill>
                  <a:schemeClr val="tx1"/>
                </a:solidFill>
              </a:rPr>
              <a:t>1</a:t>
            </a:r>
            <a:r>
              <a:rPr lang="zh-CN" altLang="en-US" sz="2000" kern="0" dirty="0">
                <a:solidFill>
                  <a:schemeClr val="tx1"/>
                </a:solidFill>
              </a:rPr>
              <a:t>）网站后台管理界面：角色管理、权限管理； </a:t>
            </a:r>
          </a:p>
          <a:p>
            <a:pPr marL="0" indent="0">
              <a:lnSpc>
                <a:spcPct val="200000"/>
              </a:lnSpc>
              <a:buClr>
                <a:srgbClr val="000000"/>
              </a:buClr>
              <a:buSzPts val="1100"/>
              <a:buNone/>
              <a:defRPr/>
            </a:pPr>
            <a:r>
              <a:rPr lang="zh-CN" altLang="en-US" sz="2000" kern="0" dirty="0">
                <a:solidFill>
                  <a:schemeClr val="tx1"/>
                </a:solidFill>
              </a:rPr>
              <a:t>（</a:t>
            </a:r>
            <a:r>
              <a:rPr lang="en-US" altLang="zh-CN" sz="2000" kern="0" dirty="0">
                <a:solidFill>
                  <a:schemeClr val="tx1"/>
                </a:solidFill>
              </a:rPr>
              <a:t>2</a:t>
            </a:r>
            <a:r>
              <a:rPr lang="zh-CN" altLang="en-US" sz="2000" kern="0" dirty="0">
                <a:solidFill>
                  <a:schemeClr val="tx1"/>
                </a:solidFill>
              </a:rPr>
              <a:t>）</a:t>
            </a:r>
            <a:r>
              <a:rPr lang="en-US" altLang="zh-CN" sz="2000" kern="0" dirty="0">
                <a:solidFill>
                  <a:schemeClr val="tx1"/>
                </a:solidFill>
              </a:rPr>
              <a:t>RESTful</a:t>
            </a:r>
            <a:r>
              <a:rPr lang="zh-CN" altLang="en-US" sz="2000" kern="0" dirty="0">
                <a:solidFill>
                  <a:schemeClr val="tx1"/>
                </a:solidFill>
              </a:rPr>
              <a:t>、</a:t>
            </a:r>
            <a:r>
              <a:rPr lang="en-US" altLang="zh-CN" sz="2000" kern="0" dirty="0" err="1">
                <a:solidFill>
                  <a:schemeClr val="tx1"/>
                </a:solidFill>
              </a:rPr>
              <a:t>GraphQL</a:t>
            </a:r>
            <a:r>
              <a:rPr lang="zh-CN" altLang="en-US" sz="2000" kern="0" dirty="0">
                <a:solidFill>
                  <a:schemeClr val="tx1"/>
                </a:solidFill>
              </a:rPr>
              <a:t>等</a:t>
            </a:r>
            <a:r>
              <a:rPr lang="en-US" altLang="zh-CN" sz="2000" kern="0" dirty="0">
                <a:solidFill>
                  <a:schemeClr val="tx1"/>
                </a:solidFill>
              </a:rPr>
              <a:t>API</a:t>
            </a:r>
            <a:r>
              <a:rPr lang="zh-CN" altLang="en-US" sz="2000" kern="0" dirty="0">
                <a:solidFill>
                  <a:schemeClr val="tx1"/>
                </a:solidFill>
              </a:rPr>
              <a:t>网关、微服务的访问控制；</a:t>
            </a:r>
          </a:p>
          <a:p>
            <a:pPr marL="0" indent="0">
              <a:lnSpc>
                <a:spcPct val="200000"/>
              </a:lnSpc>
              <a:buClr>
                <a:srgbClr val="000000"/>
              </a:buClr>
              <a:buSzPts val="1100"/>
              <a:buNone/>
              <a:defRPr/>
            </a:pPr>
            <a:r>
              <a:rPr lang="zh-CN" altLang="en-US" sz="2000" kern="0" dirty="0">
                <a:solidFill>
                  <a:schemeClr val="tx1"/>
                </a:solidFill>
              </a:rPr>
              <a:t>（</a:t>
            </a:r>
            <a:r>
              <a:rPr lang="en-US" altLang="zh-CN" sz="2000" kern="0" dirty="0">
                <a:solidFill>
                  <a:schemeClr val="tx1"/>
                </a:solidFill>
              </a:rPr>
              <a:t>3</a:t>
            </a:r>
            <a:r>
              <a:rPr lang="zh-CN" altLang="en-US" sz="2000" kern="0" dirty="0">
                <a:solidFill>
                  <a:schemeClr val="tx1"/>
                </a:solidFill>
              </a:rPr>
              <a:t>）云计算、大数据系统的管理平面（</a:t>
            </a:r>
            <a:r>
              <a:rPr lang="en-US" altLang="zh-CN" sz="2000" kern="0" dirty="0">
                <a:solidFill>
                  <a:schemeClr val="tx1"/>
                </a:solidFill>
              </a:rPr>
              <a:t>Control Plane</a:t>
            </a:r>
            <a:r>
              <a:rPr lang="zh-CN" altLang="en-US" sz="2000" kern="0" dirty="0">
                <a:solidFill>
                  <a:schemeClr val="tx1"/>
                </a:solidFill>
              </a:rPr>
              <a:t>）的访问控制等。</a:t>
            </a:r>
          </a:p>
        </p:txBody>
      </p:sp>
    </p:spTree>
    <p:extLst>
      <p:ext uri="{BB962C8B-B14F-4D97-AF65-F5344CB8AC3E}">
        <p14:creationId xmlns:p14="http://schemas.microsoft.com/office/powerpoint/2010/main" val="11512721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44;p14">
            <a:extLst>
              <a:ext uri="{FF2B5EF4-FFF2-40B4-BE49-F238E27FC236}">
                <a16:creationId xmlns:a16="http://schemas.microsoft.com/office/drawing/2014/main" id="{0A5792DB-53AD-4F85-BEE3-B37BE33DFD8F}"/>
              </a:ext>
            </a:extLst>
          </p:cNvPr>
          <p:cNvCxnSpPr/>
          <p:nvPr/>
        </p:nvCxnSpPr>
        <p:spPr>
          <a:xfrm>
            <a:off x="214275" y="793244"/>
            <a:ext cx="81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10B77506-E9D4-4C8A-9CC0-A8BC7478B3FF}"/>
              </a:ext>
            </a:extLst>
          </p:cNvPr>
          <p:cNvSpPr txBox="1"/>
          <p:nvPr/>
        </p:nvSpPr>
        <p:spPr>
          <a:xfrm>
            <a:off x="138791" y="149475"/>
            <a:ext cx="2274982" cy="753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kern="0" dirty="0">
                <a:solidFill>
                  <a:srgbClr val="F3852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4. </a:t>
            </a:r>
            <a:r>
              <a:rPr lang="zh-CN" altLang="en-US" sz="3200" kern="0" dirty="0">
                <a:solidFill>
                  <a:srgbClr val="F3852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项目成员</a:t>
            </a:r>
          </a:p>
        </p:txBody>
      </p:sp>
      <p:sp>
        <p:nvSpPr>
          <p:cNvPr id="4" name="Google Shape;220;p24">
            <a:extLst>
              <a:ext uri="{FF2B5EF4-FFF2-40B4-BE49-F238E27FC236}">
                <a16:creationId xmlns:a16="http://schemas.microsoft.com/office/drawing/2014/main" id="{13DC34D9-B804-4967-B18C-04F8AF65A9D9}"/>
              </a:ext>
            </a:extLst>
          </p:cNvPr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>
              <a:buSzPts val="1100"/>
              <a:defRPr/>
            </a:pPr>
            <a:r>
              <a:rPr lang="en-US" altLang="zh-CN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ork Sans"/>
              </a:rPr>
              <a:t>Casbin 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  <a:sym typeface="Work Sans"/>
              </a:rPr>
              <a:t>社区介绍</a:t>
            </a:r>
            <a:endParaRPr lang="en-US" altLang="zh-CN" sz="1800" kern="0" dirty="0">
              <a:latin typeface="微软雅黑" panose="020B0503020204020204" pitchFamily="34" charset="-122"/>
              <a:ea typeface="微软雅黑" panose="020B0503020204020204" pitchFamily="34" charset="-122"/>
              <a:sym typeface="Work Sans"/>
            </a:endParaRPr>
          </a:p>
        </p:txBody>
      </p:sp>
      <p:sp>
        <p:nvSpPr>
          <p:cNvPr id="5" name="Google Shape;307;p36">
            <a:extLst>
              <a:ext uri="{FF2B5EF4-FFF2-40B4-BE49-F238E27FC236}">
                <a16:creationId xmlns:a16="http://schemas.microsoft.com/office/drawing/2014/main" id="{14D03F1D-8E8E-4D48-A4F2-E5F9913C5692}"/>
              </a:ext>
            </a:extLst>
          </p:cNvPr>
          <p:cNvSpPr txBox="1"/>
          <p:nvPr/>
        </p:nvSpPr>
        <p:spPr>
          <a:xfrm>
            <a:off x="182425" y="1039564"/>
            <a:ext cx="10598646" cy="47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 lang="en-US" altLang="zh-CN" sz="2000" dirty="0">
              <a:solidFill>
                <a:schemeClr val="tx1"/>
              </a:solidFill>
            </a:endParaRPr>
          </a:p>
          <a:p>
            <a:pPr marL="0" indent="0">
              <a:buClr>
                <a:srgbClr val="000000"/>
              </a:buClr>
              <a:buSzPts val="1100"/>
              <a:buNone/>
              <a:defRPr/>
            </a:pPr>
            <a:r>
              <a:rPr lang="zh-CN" altLang="en-US" sz="2000" kern="0" dirty="0">
                <a:solidFill>
                  <a:schemeClr val="tx1"/>
                </a:solidFill>
              </a:rPr>
              <a:t>罗杨（</a:t>
            </a:r>
            <a:r>
              <a:rPr lang="en-US" altLang="zh-CN" sz="2000" kern="0" dirty="0" err="1">
                <a:solidFill>
                  <a:schemeClr val="tx1"/>
                </a:solidFill>
              </a:rPr>
              <a:t>hsluoyz</a:t>
            </a:r>
            <a:r>
              <a:rPr lang="zh-CN" altLang="en-US" sz="2000" kern="0" dirty="0">
                <a:solidFill>
                  <a:schemeClr val="tx1"/>
                </a:solidFill>
              </a:rPr>
              <a:t>，中国）：</a:t>
            </a:r>
            <a:r>
              <a:rPr lang="en-US" altLang="zh-CN" sz="2000" kern="0" dirty="0">
                <a:solidFill>
                  <a:schemeClr val="tx1"/>
                </a:solidFill>
              </a:rPr>
              <a:t> Casbin</a:t>
            </a:r>
            <a:r>
              <a:rPr lang="zh-CN" altLang="en-US" sz="2000" kern="0" dirty="0">
                <a:solidFill>
                  <a:schemeClr val="tx1"/>
                </a:solidFill>
              </a:rPr>
              <a:t>创始人（</a:t>
            </a:r>
            <a:r>
              <a:rPr lang="en-US" altLang="zh-CN" sz="2000" kern="0" dirty="0">
                <a:solidFill>
                  <a:schemeClr val="tx1"/>
                </a:solidFill>
              </a:rPr>
              <a:t>Go + Java</a:t>
            </a:r>
            <a:r>
              <a:rPr lang="zh-CN" altLang="en-US" sz="2000" kern="0" dirty="0">
                <a:solidFill>
                  <a:schemeClr val="tx1"/>
                </a:solidFill>
              </a:rPr>
              <a:t>）、</a:t>
            </a:r>
            <a:r>
              <a:rPr lang="en-US" altLang="zh-CN" sz="2000" kern="0" dirty="0" err="1">
                <a:solidFill>
                  <a:schemeClr val="tx1"/>
                </a:solidFill>
              </a:rPr>
              <a:t>Npcap</a:t>
            </a:r>
            <a:r>
              <a:rPr lang="zh-CN" altLang="en-US" sz="2000" kern="0" dirty="0">
                <a:solidFill>
                  <a:schemeClr val="tx1"/>
                </a:solidFill>
              </a:rPr>
              <a:t>作者，</a:t>
            </a:r>
            <a:r>
              <a:rPr lang="en-US" altLang="zh-CN" sz="2000" kern="0" dirty="0">
                <a:solidFill>
                  <a:schemeClr val="tx1"/>
                </a:solidFill>
              </a:rPr>
              <a:t>Nmap</a:t>
            </a:r>
            <a:r>
              <a:rPr lang="zh-CN" altLang="en-US" sz="2000" kern="0" dirty="0">
                <a:solidFill>
                  <a:schemeClr val="tx1"/>
                </a:solidFill>
              </a:rPr>
              <a:t>开源社区成员，</a:t>
            </a:r>
            <a:r>
              <a:rPr lang="en-US" altLang="zh-CN" sz="2000" kern="0" dirty="0">
                <a:solidFill>
                  <a:schemeClr val="tx1"/>
                </a:solidFill>
              </a:rPr>
              <a:t>2019</a:t>
            </a:r>
            <a:r>
              <a:rPr lang="zh-CN" altLang="en-US" sz="2000" kern="0" dirty="0">
                <a:solidFill>
                  <a:schemeClr val="tx1"/>
                </a:solidFill>
              </a:rPr>
              <a:t>谷歌开源贡献奖获得者，北京大学工学博士，</a:t>
            </a:r>
            <a:r>
              <a:rPr lang="en-US" altLang="zh-CN" sz="2000" kern="0" dirty="0">
                <a:solidFill>
                  <a:schemeClr val="tx1"/>
                </a:solidFill>
              </a:rPr>
              <a:t>《</a:t>
            </a:r>
            <a:r>
              <a:rPr lang="zh-CN" altLang="en-US" sz="2000" kern="0" dirty="0">
                <a:solidFill>
                  <a:schemeClr val="tx1"/>
                </a:solidFill>
              </a:rPr>
              <a:t>计算机学报</a:t>
            </a:r>
            <a:r>
              <a:rPr lang="en-US" altLang="zh-CN" sz="2000" kern="0" dirty="0">
                <a:solidFill>
                  <a:schemeClr val="tx1"/>
                </a:solidFill>
              </a:rPr>
              <a:t>》</a:t>
            </a:r>
            <a:r>
              <a:rPr lang="zh-CN" altLang="en-US" sz="2000" kern="0" dirty="0">
                <a:solidFill>
                  <a:schemeClr val="tx1"/>
                </a:solidFill>
              </a:rPr>
              <a:t>、</a:t>
            </a:r>
            <a:r>
              <a:rPr lang="en-US" altLang="zh-CN" sz="2000" kern="0" dirty="0">
                <a:solidFill>
                  <a:schemeClr val="tx1"/>
                </a:solidFill>
              </a:rPr>
              <a:t>NSDI</a:t>
            </a:r>
            <a:r>
              <a:rPr lang="zh-CN" altLang="en-US" sz="2000" kern="0" dirty="0">
                <a:solidFill>
                  <a:schemeClr val="tx1"/>
                </a:solidFill>
              </a:rPr>
              <a:t>审稿人，</a:t>
            </a:r>
            <a:r>
              <a:rPr lang="en-US" altLang="zh-CN" sz="2000" kern="0" dirty="0">
                <a:solidFill>
                  <a:schemeClr val="tx1"/>
                </a:solidFill>
              </a:rPr>
              <a:t>CCF</a:t>
            </a:r>
            <a:r>
              <a:rPr lang="zh-CN" altLang="en-US" sz="2000" kern="0" dirty="0">
                <a:solidFill>
                  <a:schemeClr val="tx1"/>
                </a:solidFill>
              </a:rPr>
              <a:t>会员，发表计算机相关学术论文</a:t>
            </a:r>
            <a:r>
              <a:rPr lang="en-US" altLang="zh-CN" sz="2000" kern="0" dirty="0">
                <a:solidFill>
                  <a:schemeClr val="tx1"/>
                </a:solidFill>
              </a:rPr>
              <a:t>27</a:t>
            </a:r>
            <a:r>
              <a:rPr lang="zh-CN" altLang="en-US" sz="2000" kern="0" dirty="0">
                <a:solidFill>
                  <a:schemeClr val="tx1"/>
                </a:solidFill>
              </a:rPr>
              <a:t>篇（一作</a:t>
            </a:r>
            <a:r>
              <a:rPr lang="en-US" altLang="zh-CN" sz="2000" kern="0" dirty="0">
                <a:solidFill>
                  <a:schemeClr val="tx1"/>
                </a:solidFill>
              </a:rPr>
              <a:t>14</a:t>
            </a:r>
            <a:r>
              <a:rPr lang="zh-CN" altLang="en-US" sz="2000" kern="0" dirty="0">
                <a:solidFill>
                  <a:schemeClr val="tx1"/>
                </a:solidFill>
              </a:rPr>
              <a:t>篇），目前任职于微软亚洲研究院</a:t>
            </a:r>
            <a:endParaRPr lang="en-US" altLang="zh-CN" sz="2000" kern="0" dirty="0">
              <a:solidFill>
                <a:schemeClr val="tx1"/>
              </a:solidFill>
            </a:endParaRPr>
          </a:p>
          <a:p>
            <a:pPr marL="0" indent="0">
              <a:buClr>
                <a:srgbClr val="000000"/>
              </a:buClr>
              <a:buSzPts val="1100"/>
              <a:buNone/>
              <a:defRPr/>
            </a:pPr>
            <a:endParaRPr lang="en-US" altLang="zh-CN" sz="2000" kern="0" dirty="0">
              <a:solidFill>
                <a:schemeClr val="tx1"/>
              </a:solidFill>
            </a:endParaRPr>
          </a:p>
          <a:p>
            <a:pPr marL="0" indent="0">
              <a:buClr>
                <a:srgbClr val="000000"/>
              </a:buClr>
              <a:buSzPts val="1100"/>
              <a:buNone/>
              <a:defRPr/>
            </a:pPr>
            <a:r>
              <a:rPr lang="zh-CN" altLang="en-US" sz="2000" kern="0" dirty="0">
                <a:solidFill>
                  <a:schemeClr val="tx1"/>
                </a:solidFill>
              </a:rPr>
              <a:t>刘子轩（</a:t>
            </a:r>
            <a:r>
              <a:rPr lang="en-US" altLang="zh-CN" sz="2000" kern="0" dirty="0" err="1">
                <a:solidFill>
                  <a:schemeClr val="tx1"/>
                </a:solidFill>
              </a:rPr>
              <a:t>nodece</a:t>
            </a:r>
            <a:r>
              <a:rPr lang="zh-CN" altLang="en-US" sz="2000" kern="0" dirty="0">
                <a:solidFill>
                  <a:schemeClr val="tx1"/>
                </a:solidFill>
              </a:rPr>
              <a:t>，中国）：</a:t>
            </a:r>
            <a:r>
              <a:rPr lang="en-US" altLang="zh-CN" sz="2000" kern="0" dirty="0">
                <a:solidFill>
                  <a:schemeClr val="tx1"/>
                </a:solidFill>
              </a:rPr>
              <a:t>Casbin</a:t>
            </a:r>
            <a:r>
              <a:rPr lang="zh-CN" altLang="en-US" sz="2000" kern="0" dirty="0">
                <a:solidFill>
                  <a:schemeClr val="tx1"/>
                </a:solidFill>
              </a:rPr>
              <a:t>核心成员（</a:t>
            </a:r>
            <a:r>
              <a:rPr lang="en-US" altLang="zh-CN" sz="2000" kern="0" dirty="0">
                <a:solidFill>
                  <a:schemeClr val="tx1"/>
                </a:solidFill>
              </a:rPr>
              <a:t>Go + Node.js</a:t>
            </a:r>
            <a:r>
              <a:rPr lang="zh-CN" altLang="en-US" sz="2000" kern="0" dirty="0">
                <a:solidFill>
                  <a:schemeClr val="tx1"/>
                </a:solidFill>
              </a:rPr>
              <a:t>）、</a:t>
            </a:r>
            <a:r>
              <a:rPr lang="en-US" altLang="zh-CN" sz="2000" kern="0" dirty="0">
                <a:solidFill>
                  <a:schemeClr val="tx1"/>
                </a:solidFill>
              </a:rPr>
              <a:t>Jenkins</a:t>
            </a:r>
            <a:r>
              <a:rPr lang="zh-CN" altLang="en-US" sz="2000" kern="0" dirty="0">
                <a:solidFill>
                  <a:schemeClr val="tx1"/>
                </a:solidFill>
              </a:rPr>
              <a:t>社区核心成员</a:t>
            </a:r>
            <a:endParaRPr lang="en-US" altLang="zh-CN" sz="2000" kern="0" dirty="0">
              <a:solidFill>
                <a:schemeClr val="tx1"/>
              </a:solidFill>
            </a:endParaRPr>
          </a:p>
          <a:p>
            <a:pPr marL="0" indent="0">
              <a:buClr>
                <a:srgbClr val="000000"/>
              </a:buClr>
              <a:buSzPts val="1100"/>
              <a:buNone/>
              <a:defRPr/>
            </a:pPr>
            <a:r>
              <a:rPr lang="zh-CN" altLang="en-US" sz="2000" kern="0" dirty="0">
                <a:solidFill>
                  <a:schemeClr val="tx1"/>
                </a:solidFill>
              </a:rPr>
              <a:t>江成（</a:t>
            </a:r>
            <a:r>
              <a:rPr lang="en-US" altLang="zh-CN" sz="2000" kern="0" dirty="0" err="1">
                <a:solidFill>
                  <a:schemeClr val="tx1"/>
                </a:solidFill>
              </a:rPr>
              <a:t>GopherJ</a:t>
            </a:r>
            <a:r>
              <a:rPr lang="zh-CN" altLang="en-US" sz="2000" kern="0" dirty="0">
                <a:solidFill>
                  <a:schemeClr val="tx1"/>
                </a:solidFill>
              </a:rPr>
              <a:t>，法国）：</a:t>
            </a:r>
            <a:r>
              <a:rPr lang="en-US" altLang="zh-CN" sz="2000" kern="0" dirty="0">
                <a:solidFill>
                  <a:schemeClr val="tx1"/>
                </a:solidFill>
              </a:rPr>
              <a:t>Casbin</a:t>
            </a:r>
            <a:r>
              <a:rPr lang="zh-CN" altLang="en-US" sz="2000" kern="0" dirty="0">
                <a:solidFill>
                  <a:schemeClr val="tx1"/>
                </a:solidFill>
              </a:rPr>
              <a:t>核心成员（</a:t>
            </a:r>
            <a:r>
              <a:rPr lang="en-US" altLang="zh-CN" sz="2000" kern="0" dirty="0">
                <a:solidFill>
                  <a:schemeClr val="tx1"/>
                </a:solidFill>
              </a:rPr>
              <a:t>Rust</a:t>
            </a:r>
            <a:r>
              <a:rPr lang="zh-CN" altLang="en-US" sz="2000" kern="0" dirty="0">
                <a:solidFill>
                  <a:schemeClr val="tx1"/>
                </a:solidFill>
              </a:rPr>
              <a:t>）</a:t>
            </a:r>
            <a:endParaRPr lang="en-US" altLang="zh-CN" sz="2000" kern="0" dirty="0">
              <a:solidFill>
                <a:schemeClr val="tx1"/>
              </a:solidFill>
            </a:endParaRPr>
          </a:p>
          <a:p>
            <a:pPr marL="0" indent="0">
              <a:buClr>
                <a:srgbClr val="000000"/>
              </a:buClr>
              <a:buSzPts val="1100"/>
              <a:buNone/>
              <a:defRPr/>
            </a:pPr>
            <a:r>
              <a:rPr lang="en-US" altLang="zh-CN" sz="2000" kern="0" dirty="0" err="1">
                <a:solidFill>
                  <a:schemeClr val="tx1"/>
                </a:solidFill>
              </a:rPr>
              <a:t>Techoner</a:t>
            </a:r>
            <a:r>
              <a:rPr lang="zh-CN" altLang="en-US" sz="2000" kern="0" dirty="0">
                <a:solidFill>
                  <a:schemeClr val="tx1"/>
                </a:solidFill>
              </a:rPr>
              <a:t>（中国）：</a:t>
            </a:r>
            <a:r>
              <a:rPr lang="en-US" altLang="zh-CN" sz="2000" kern="0" dirty="0">
                <a:solidFill>
                  <a:schemeClr val="tx1"/>
                </a:solidFill>
              </a:rPr>
              <a:t>Casbin</a:t>
            </a:r>
            <a:r>
              <a:rPr lang="zh-CN" altLang="en-US" sz="2000" kern="0" dirty="0">
                <a:solidFill>
                  <a:schemeClr val="tx1"/>
                </a:solidFill>
              </a:rPr>
              <a:t>核心成员（</a:t>
            </a:r>
            <a:r>
              <a:rPr lang="en-US" altLang="zh-CN" sz="2000" kern="0" dirty="0">
                <a:solidFill>
                  <a:schemeClr val="tx1"/>
                </a:solidFill>
              </a:rPr>
              <a:t>PHP + Python</a:t>
            </a:r>
            <a:r>
              <a:rPr lang="zh-CN" altLang="en-US" sz="2000" kern="0" dirty="0">
                <a:solidFill>
                  <a:schemeClr val="tx1"/>
                </a:solidFill>
              </a:rPr>
              <a:t>）</a:t>
            </a:r>
            <a:endParaRPr lang="en-US" altLang="zh-CN" sz="2000" kern="0" dirty="0">
              <a:solidFill>
                <a:schemeClr val="tx1"/>
              </a:solidFill>
            </a:endParaRPr>
          </a:p>
          <a:p>
            <a:pPr marL="0" indent="0">
              <a:buClr>
                <a:srgbClr val="000000"/>
              </a:buClr>
              <a:buSzPts val="1100"/>
              <a:buNone/>
              <a:defRPr/>
            </a:pPr>
            <a:r>
              <a:rPr lang="zh-CN" altLang="en-US" sz="2000" kern="0" dirty="0">
                <a:solidFill>
                  <a:schemeClr val="tx1"/>
                </a:solidFill>
              </a:rPr>
              <a:t>周而易始（</a:t>
            </a:r>
            <a:r>
              <a:rPr lang="en-US" altLang="zh-CN" sz="2000" kern="0" dirty="0" err="1">
                <a:solidFill>
                  <a:schemeClr val="tx1"/>
                </a:solidFill>
              </a:rPr>
              <a:t>huazhikui</a:t>
            </a:r>
            <a:r>
              <a:rPr lang="zh-CN" altLang="en-US" sz="2000" kern="0" dirty="0">
                <a:solidFill>
                  <a:schemeClr val="tx1"/>
                </a:solidFill>
              </a:rPr>
              <a:t>，中国） ：</a:t>
            </a:r>
            <a:r>
              <a:rPr lang="en-US" altLang="zh-CN" sz="2000" kern="0" dirty="0">
                <a:solidFill>
                  <a:schemeClr val="tx1"/>
                </a:solidFill>
              </a:rPr>
              <a:t>Casbin</a:t>
            </a:r>
            <a:r>
              <a:rPr lang="zh-CN" altLang="en-US" sz="2000" kern="0" dirty="0">
                <a:solidFill>
                  <a:schemeClr val="tx1"/>
                </a:solidFill>
              </a:rPr>
              <a:t>核心成员（</a:t>
            </a:r>
            <a:r>
              <a:rPr lang="en-US" altLang="zh-CN" sz="2000" kern="0" dirty="0">
                <a:solidFill>
                  <a:schemeClr val="tx1"/>
                </a:solidFill>
              </a:rPr>
              <a:t>.NET</a:t>
            </a:r>
            <a:r>
              <a:rPr lang="zh-CN" altLang="en-US" sz="2000" kern="0" dirty="0">
                <a:solidFill>
                  <a:schemeClr val="tx1"/>
                </a:solidFill>
              </a:rPr>
              <a:t>）</a:t>
            </a:r>
            <a:endParaRPr lang="en-US" altLang="zh-CN" sz="2000" kern="0" dirty="0">
              <a:solidFill>
                <a:schemeClr val="tx1"/>
              </a:solidFill>
            </a:endParaRPr>
          </a:p>
          <a:p>
            <a:pPr marL="0" indent="0">
              <a:buClr>
                <a:srgbClr val="000000"/>
              </a:buClr>
              <a:buSzPts val="1100"/>
              <a:buNone/>
              <a:defRPr/>
            </a:pPr>
            <a:r>
              <a:rPr lang="zh-CN" altLang="en-US" sz="2000" kern="0" dirty="0">
                <a:solidFill>
                  <a:schemeClr val="tx1"/>
                </a:solidFill>
              </a:rPr>
              <a:t>谢非（</a:t>
            </a:r>
            <a:r>
              <a:rPr lang="en-US" altLang="zh-CN" sz="2000" kern="0" dirty="0" err="1">
                <a:solidFill>
                  <a:schemeClr val="tx1"/>
                </a:solidFill>
              </a:rPr>
              <a:t>xcaptain</a:t>
            </a:r>
            <a:r>
              <a:rPr lang="zh-CN" altLang="en-US" sz="2000" kern="0" dirty="0">
                <a:solidFill>
                  <a:schemeClr val="tx1"/>
                </a:solidFill>
              </a:rPr>
              <a:t>，中国） ：</a:t>
            </a:r>
            <a:r>
              <a:rPr lang="en-US" altLang="zh-CN" sz="2000" kern="0" dirty="0">
                <a:solidFill>
                  <a:schemeClr val="tx1"/>
                </a:solidFill>
              </a:rPr>
              <a:t>Casbin</a:t>
            </a:r>
            <a:r>
              <a:rPr lang="zh-CN" altLang="en-US" sz="2000" kern="0" dirty="0">
                <a:solidFill>
                  <a:schemeClr val="tx1"/>
                </a:solidFill>
              </a:rPr>
              <a:t>核心成员（</a:t>
            </a:r>
            <a:r>
              <a:rPr lang="en-US" altLang="zh-CN" sz="2000" kern="0" dirty="0">
                <a:solidFill>
                  <a:schemeClr val="tx1"/>
                </a:solidFill>
              </a:rPr>
              <a:t>C++</a:t>
            </a:r>
            <a:r>
              <a:rPr lang="zh-CN" altLang="en-US" sz="2000" kern="0" dirty="0">
                <a:solidFill>
                  <a:schemeClr val="tx1"/>
                </a:solidFill>
              </a:rPr>
              <a:t>）</a:t>
            </a:r>
            <a:endParaRPr lang="en-US" altLang="zh-CN" sz="2000" kern="0" dirty="0">
              <a:solidFill>
                <a:schemeClr val="tx1"/>
              </a:solidFill>
            </a:endParaRPr>
          </a:p>
          <a:p>
            <a:pPr marL="0" indent="0">
              <a:buClr>
                <a:srgbClr val="000000"/>
              </a:buClr>
              <a:buSzPts val="1100"/>
              <a:buNone/>
              <a:defRPr/>
            </a:pPr>
            <a:r>
              <a:rPr lang="en-US" altLang="zh-CN" sz="2000" kern="0" dirty="0">
                <a:solidFill>
                  <a:schemeClr val="tx1"/>
                </a:solidFill>
              </a:rPr>
              <a:t>John </a:t>
            </a:r>
            <a:r>
              <a:rPr lang="en-US" altLang="zh-CN" sz="2000" kern="0" dirty="0" err="1">
                <a:solidFill>
                  <a:schemeClr val="tx1"/>
                </a:solidFill>
              </a:rPr>
              <a:t>Kouraklis</a:t>
            </a:r>
            <a:r>
              <a:rPr lang="zh-CN" altLang="en-US" sz="2000" kern="0" dirty="0">
                <a:solidFill>
                  <a:schemeClr val="tx1"/>
                </a:solidFill>
              </a:rPr>
              <a:t>（</a:t>
            </a:r>
            <a:r>
              <a:rPr lang="en-US" altLang="zh-CN" sz="2000" kern="0" dirty="0" err="1">
                <a:solidFill>
                  <a:schemeClr val="tx1"/>
                </a:solidFill>
              </a:rPr>
              <a:t>jkour</a:t>
            </a:r>
            <a:r>
              <a:rPr lang="zh-CN" altLang="en-US" sz="2000" kern="0" dirty="0">
                <a:solidFill>
                  <a:schemeClr val="tx1"/>
                </a:solidFill>
              </a:rPr>
              <a:t>，英国）：</a:t>
            </a:r>
            <a:r>
              <a:rPr lang="en-US" altLang="zh-CN" sz="2000" kern="0" dirty="0">
                <a:solidFill>
                  <a:schemeClr val="tx1"/>
                </a:solidFill>
              </a:rPr>
              <a:t>Casbin</a:t>
            </a:r>
            <a:r>
              <a:rPr lang="zh-CN" altLang="en-US" sz="2000" kern="0" dirty="0">
                <a:solidFill>
                  <a:schemeClr val="tx1"/>
                </a:solidFill>
              </a:rPr>
              <a:t>核心成员（</a:t>
            </a:r>
            <a:r>
              <a:rPr lang="en-US" altLang="zh-CN" sz="2000" kern="0" dirty="0">
                <a:solidFill>
                  <a:schemeClr val="tx1"/>
                </a:solidFill>
              </a:rPr>
              <a:t>Delphi</a:t>
            </a:r>
            <a:r>
              <a:rPr lang="zh-CN" altLang="en-US" sz="2000" kern="0" dirty="0">
                <a:solidFill>
                  <a:schemeClr val="tx1"/>
                </a:solidFill>
              </a:rPr>
              <a:t>）、英国圣玛丽大学学院副教授</a:t>
            </a:r>
            <a:endParaRPr lang="en-US" altLang="zh-CN" sz="2000" kern="0" dirty="0">
              <a:solidFill>
                <a:schemeClr val="tx1"/>
              </a:solidFill>
            </a:endParaRPr>
          </a:p>
          <a:p>
            <a:pPr marL="0" indent="0">
              <a:buClr>
                <a:srgbClr val="000000"/>
              </a:buClr>
              <a:buSzPts val="1100"/>
              <a:buNone/>
              <a:defRPr/>
            </a:pPr>
            <a:r>
              <a:rPr lang="zh-CN" altLang="en-US" sz="2000" kern="0" dirty="0">
                <a:solidFill>
                  <a:schemeClr val="tx1"/>
                </a:solidFill>
              </a:rPr>
              <a:t>张合龙（</a:t>
            </a:r>
            <a:r>
              <a:rPr lang="en-US" altLang="zh-CN" sz="2000" kern="0" dirty="0">
                <a:solidFill>
                  <a:schemeClr val="tx1"/>
                </a:solidFill>
              </a:rPr>
              <a:t>BetaCat0</a:t>
            </a:r>
            <a:r>
              <a:rPr lang="zh-CN" altLang="en-US" sz="2000" kern="0" dirty="0">
                <a:solidFill>
                  <a:schemeClr val="tx1"/>
                </a:solidFill>
              </a:rPr>
              <a:t>，中国）：</a:t>
            </a:r>
            <a:r>
              <a:rPr lang="en-US" altLang="zh-CN" sz="2000" kern="0" dirty="0">
                <a:solidFill>
                  <a:schemeClr val="tx1"/>
                </a:solidFill>
              </a:rPr>
              <a:t>Casbin</a:t>
            </a:r>
            <a:r>
              <a:rPr lang="zh-CN" altLang="en-US" sz="2000" kern="0" dirty="0">
                <a:solidFill>
                  <a:schemeClr val="tx1"/>
                </a:solidFill>
              </a:rPr>
              <a:t>导师（</a:t>
            </a:r>
            <a:r>
              <a:rPr lang="en-US" altLang="zh-CN" sz="2000" kern="0" dirty="0">
                <a:solidFill>
                  <a:schemeClr val="tx1"/>
                </a:solidFill>
              </a:rPr>
              <a:t>Dashboard</a:t>
            </a:r>
            <a:r>
              <a:rPr lang="zh-CN" altLang="en-US" sz="2000" kern="0" dirty="0">
                <a:solidFill>
                  <a:schemeClr val="tx1"/>
                </a:solidFill>
              </a:rPr>
              <a:t>）</a:t>
            </a:r>
            <a:endParaRPr lang="en-US" altLang="zh-CN" sz="2000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3127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44;p14">
            <a:extLst>
              <a:ext uri="{FF2B5EF4-FFF2-40B4-BE49-F238E27FC236}">
                <a16:creationId xmlns:a16="http://schemas.microsoft.com/office/drawing/2014/main" id="{5DF35BA6-33DB-46FE-BF14-25CB41F36192}"/>
              </a:ext>
            </a:extLst>
          </p:cNvPr>
          <p:cNvCxnSpPr/>
          <p:nvPr/>
        </p:nvCxnSpPr>
        <p:spPr>
          <a:xfrm>
            <a:off x="214275" y="793244"/>
            <a:ext cx="81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89E321EB-97FA-4D0C-AE14-EAA2B2DDFF2D}"/>
              </a:ext>
            </a:extLst>
          </p:cNvPr>
          <p:cNvSpPr txBox="1"/>
          <p:nvPr/>
        </p:nvSpPr>
        <p:spPr>
          <a:xfrm>
            <a:off x="687018" y="149475"/>
            <a:ext cx="3647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CN" sz="3200" b="1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5. Casbin</a:t>
            </a:r>
            <a:r>
              <a:rPr lang="zh-CN" altLang="en-US" sz="3200" b="1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名字由来</a:t>
            </a:r>
          </a:p>
        </p:txBody>
      </p:sp>
      <p:sp>
        <p:nvSpPr>
          <p:cNvPr id="4" name="Google Shape;220;p24">
            <a:extLst>
              <a:ext uri="{FF2B5EF4-FFF2-40B4-BE49-F238E27FC236}">
                <a16:creationId xmlns:a16="http://schemas.microsoft.com/office/drawing/2014/main" id="{E54E8B33-CCA0-405D-A0DA-B88887C7A289}"/>
              </a:ext>
            </a:extLst>
          </p:cNvPr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>
              <a:buSzPts val="1100"/>
              <a:defRPr/>
            </a:pPr>
            <a:r>
              <a:rPr lang="en-US" altLang="zh-CN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ork Sans"/>
              </a:rPr>
              <a:t>Casbin 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  <a:sym typeface="Work Sans"/>
              </a:rPr>
              <a:t>社区介绍</a:t>
            </a:r>
            <a:endParaRPr lang="en-US" altLang="zh-CN" sz="1800" kern="0" dirty="0">
              <a:latin typeface="微软雅黑" panose="020B0503020204020204" pitchFamily="34" charset="-122"/>
              <a:ea typeface="微软雅黑" panose="020B0503020204020204" pitchFamily="34" charset="-122"/>
              <a:sym typeface="Work Sans"/>
            </a:endParaRPr>
          </a:p>
        </p:txBody>
      </p:sp>
      <p:sp>
        <p:nvSpPr>
          <p:cNvPr id="5" name="Google Shape;307;p36">
            <a:extLst>
              <a:ext uri="{FF2B5EF4-FFF2-40B4-BE49-F238E27FC236}">
                <a16:creationId xmlns:a16="http://schemas.microsoft.com/office/drawing/2014/main" id="{BC1AEFFB-3E5F-4B9B-BF08-6E766881BD4B}"/>
              </a:ext>
            </a:extLst>
          </p:cNvPr>
          <p:cNvSpPr txBox="1"/>
          <p:nvPr/>
        </p:nvSpPr>
        <p:spPr>
          <a:xfrm>
            <a:off x="496529" y="1039564"/>
            <a:ext cx="10284542" cy="47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lnSpc>
                <a:spcPct val="200000"/>
              </a:lnSpc>
              <a:buClr>
                <a:srgbClr val="000000"/>
              </a:buClr>
              <a:buSzPts val="1100"/>
              <a:buNone/>
              <a:defRPr/>
            </a:pPr>
            <a:r>
              <a:rPr lang="zh-CN" altLang="en-US" sz="2000" kern="0" dirty="0">
                <a:solidFill>
                  <a:schemeClr val="tx1"/>
                </a:solidFill>
              </a:rPr>
              <a:t>长度、元音分布、字母分布、二进制极客思维</a:t>
            </a:r>
          </a:p>
        </p:txBody>
      </p:sp>
    </p:spTree>
    <p:extLst>
      <p:ext uri="{BB962C8B-B14F-4D97-AF65-F5344CB8AC3E}">
        <p14:creationId xmlns:p14="http://schemas.microsoft.com/office/powerpoint/2010/main" val="12478518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4;p19"/>
          <p:cNvSpPr txBox="1"/>
          <p:nvPr/>
        </p:nvSpPr>
        <p:spPr>
          <a:xfrm>
            <a:off x="1490813" y="2851649"/>
            <a:ext cx="8708263" cy="1154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lvl="0">
              <a:defRPr/>
            </a:pPr>
            <a:r>
              <a:rPr kumimoji="0" lang="en-US" altLang="zh-CN" sz="7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Work Sans"/>
              </a:rPr>
              <a:t>Casbin</a:t>
            </a:r>
            <a:r>
              <a:rPr lang="zh-CN" altLang="en-US" sz="72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项目特色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90204"/>
              <a:buNone/>
              <a:defRPr/>
            </a:pPr>
            <a:endParaRPr kumimoji="0" lang="en-US" sz="7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Work Sans"/>
            </a:endParaRPr>
          </a:p>
        </p:txBody>
      </p:sp>
      <p:sp>
        <p:nvSpPr>
          <p:cNvPr id="3" name="Google Shape;185;p19"/>
          <p:cNvSpPr txBox="1"/>
          <p:nvPr/>
        </p:nvSpPr>
        <p:spPr>
          <a:xfrm>
            <a:off x="1507014" y="2338049"/>
            <a:ext cx="39099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8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90204"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Roboto"/>
              </a:rPr>
              <a:t>第二部分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303073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44;p14">
            <a:extLst>
              <a:ext uri="{FF2B5EF4-FFF2-40B4-BE49-F238E27FC236}">
                <a16:creationId xmlns:a16="http://schemas.microsoft.com/office/drawing/2014/main" id="{838B3CA3-17F0-42F6-82CE-BC278F112A9D}"/>
              </a:ext>
            </a:extLst>
          </p:cNvPr>
          <p:cNvCxnSpPr/>
          <p:nvPr/>
        </p:nvCxnSpPr>
        <p:spPr>
          <a:xfrm>
            <a:off x="214275" y="793244"/>
            <a:ext cx="81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39BF1855-EFD1-4D5D-A06B-CF2CABF2027F}"/>
              </a:ext>
            </a:extLst>
          </p:cNvPr>
          <p:cNvSpPr txBox="1"/>
          <p:nvPr/>
        </p:nvSpPr>
        <p:spPr>
          <a:xfrm>
            <a:off x="115850" y="208469"/>
            <a:ext cx="4081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CN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1. Casbin </a:t>
            </a:r>
            <a:r>
              <a:rPr lang="zh-CN" altLang="en-US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的主要特性</a:t>
            </a:r>
          </a:p>
        </p:txBody>
      </p:sp>
      <p:sp>
        <p:nvSpPr>
          <p:cNvPr id="4" name="Google Shape;220;p24">
            <a:extLst>
              <a:ext uri="{FF2B5EF4-FFF2-40B4-BE49-F238E27FC236}">
                <a16:creationId xmlns:a16="http://schemas.microsoft.com/office/drawing/2014/main" id="{F066CE23-B680-4DA2-8978-3A4C2D1D68F4}"/>
              </a:ext>
            </a:extLst>
          </p:cNvPr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>
              <a:buSzPts val="1100"/>
              <a:defRPr/>
            </a:pPr>
            <a:r>
              <a:rPr lang="en-US" altLang="zh-CN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ork Sans"/>
              </a:rPr>
              <a:t>Casbin 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  <a:sym typeface="Work Sans"/>
              </a:rPr>
              <a:t>项目特色</a:t>
            </a:r>
            <a:endParaRPr lang="en-US" altLang="zh-CN" sz="1800" kern="0" dirty="0">
              <a:latin typeface="微软雅黑" panose="020B0503020204020204" pitchFamily="34" charset="-122"/>
              <a:ea typeface="微软雅黑" panose="020B0503020204020204" pitchFamily="34" charset="-122"/>
              <a:sym typeface="Work Sans"/>
            </a:endParaRPr>
          </a:p>
        </p:txBody>
      </p:sp>
      <p:sp>
        <p:nvSpPr>
          <p:cNvPr id="5" name="Google Shape;307;p36">
            <a:extLst>
              <a:ext uri="{FF2B5EF4-FFF2-40B4-BE49-F238E27FC236}">
                <a16:creationId xmlns:a16="http://schemas.microsoft.com/office/drawing/2014/main" id="{C669B154-1C56-4BF3-A548-F074D9B33FA0}"/>
              </a:ext>
            </a:extLst>
          </p:cNvPr>
          <p:cNvSpPr txBox="1"/>
          <p:nvPr/>
        </p:nvSpPr>
        <p:spPr>
          <a:xfrm>
            <a:off x="492243" y="1039564"/>
            <a:ext cx="11129486" cy="4181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>
              <a:lnSpc>
                <a:spcPct val="200000"/>
              </a:lnSpc>
              <a:buClr>
                <a:srgbClr val="000000"/>
              </a:buClr>
              <a:buSzPts val="1100"/>
              <a:buNone/>
              <a:defRPr/>
            </a:pPr>
            <a:r>
              <a:rPr lang="zh-CN" altLang="en-US" sz="2000" kern="0" dirty="0">
                <a:solidFill>
                  <a:schemeClr val="tx1"/>
                </a:solidFill>
              </a:rPr>
              <a:t>（</a:t>
            </a:r>
            <a:r>
              <a:rPr lang="en-US" altLang="zh-CN" sz="2000" kern="0" dirty="0">
                <a:solidFill>
                  <a:schemeClr val="tx1"/>
                </a:solidFill>
              </a:rPr>
              <a:t>1</a:t>
            </a:r>
            <a:r>
              <a:rPr lang="zh-CN" altLang="en-US" sz="2000" kern="0" dirty="0">
                <a:solidFill>
                  <a:schemeClr val="tx1"/>
                </a:solidFill>
              </a:rPr>
              <a:t>）支持自定义请求的格式，默认的请求格式为</a:t>
            </a:r>
            <a:r>
              <a:rPr lang="en-US" altLang="zh-CN" sz="2000" kern="0" dirty="0">
                <a:solidFill>
                  <a:schemeClr val="tx1"/>
                </a:solidFill>
              </a:rPr>
              <a:t>{subject, object, action}</a:t>
            </a:r>
            <a:r>
              <a:rPr lang="zh-CN" altLang="en-US" sz="2000" kern="0" dirty="0">
                <a:solidFill>
                  <a:schemeClr val="tx1"/>
                </a:solidFill>
              </a:rPr>
              <a:t>；</a:t>
            </a:r>
          </a:p>
          <a:p>
            <a:pPr marL="0" lvl="0" indent="0">
              <a:lnSpc>
                <a:spcPct val="200000"/>
              </a:lnSpc>
              <a:buClr>
                <a:srgbClr val="000000"/>
              </a:buClr>
              <a:buSzPts val="1100"/>
              <a:buNone/>
              <a:defRPr/>
            </a:pPr>
            <a:r>
              <a:rPr lang="zh-CN" altLang="en-US" sz="2000" kern="0" dirty="0">
                <a:solidFill>
                  <a:schemeClr val="tx1"/>
                </a:solidFill>
              </a:rPr>
              <a:t>（</a:t>
            </a:r>
            <a:r>
              <a:rPr lang="en-US" altLang="zh-CN" sz="2000" kern="0" dirty="0">
                <a:solidFill>
                  <a:schemeClr val="tx1"/>
                </a:solidFill>
              </a:rPr>
              <a:t>2</a:t>
            </a:r>
            <a:r>
              <a:rPr lang="zh-CN" altLang="en-US" sz="2000" kern="0" dirty="0">
                <a:solidFill>
                  <a:schemeClr val="tx1"/>
                </a:solidFill>
              </a:rPr>
              <a:t>）具有访问控制模型（</a:t>
            </a:r>
            <a:r>
              <a:rPr lang="en-US" altLang="zh-CN" sz="2000" kern="0" dirty="0">
                <a:solidFill>
                  <a:schemeClr val="tx1"/>
                </a:solidFill>
              </a:rPr>
              <a:t>Model</a:t>
            </a:r>
            <a:r>
              <a:rPr lang="zh-CN" altLang="en-US" sz="2000" kern="0" dirty="0">
                <a:solidFill>
                  <a:schemeClr val="tx1"/>
                </a:solidFill>
              </a:rPr>
              <a:t>）和策略规则（</a:t>
            </a:r>
            <a:r>
              <a:rPr lang="en-US" altLang="zh-CN" sz="2000" kern="0" dirty="0">
                <a:solidFill>
                  <a:schemeClr val="tx1"/>
                </a:solidFill>
              </a:rPr>
              <a:t>Policy</a:t>
            </a:r>
            <a:r>
              <a:rPr lang="zh-CN" altLang="en-US" sz="2000" kern="0" dirty="0">
                <a:solidFill>
                  <a:schemeClr val="tx1"/>
                </a:solidFill>
              </a:rPr>
              <a:t>）两个核心概念；</a:t>
            </a:r>
          </a:p>
          <a:p>
            <a:pPr marL="0" lvl="0" indent="0">
              <a:lnSpc>
                <a:spcPct val="200000"/>
              </a:lnSpc>
              <a:buClr>
                <a:srgbClr val="000000"/>
              </a:buClr>
              <a:buSzPts val="1100"/>
              <a:buNone/>
              <a:defRPr/>
            </a:pPr>
            <a:r>
              <a:rPr lang="zh-CN" altLang="en-US" sz="2000" kern="0" dirty="0">
                <a:solidFill>
                  <a:schemeClr val="tx1"/>
                </a:solidFill>
              </a:rPr>
              <a:t>（</a:t>
            </a:r>
            <a:r>
              <a:rPr lang="en-US" altLang="zh-CN" sz="2000" kern="0" dirty="0">
                <a:solidFill>
                  <a:schemeClr val="tx1"/>
                </a:solidFill>
              </a:rPr>
              <a:t>3</a:t>
            </a:r>
            <a:r>
              <a:rPr lang="zh-CN" altLang="en-US" sz="2000" kern="0" dirty="0">
                <a:solidFill>
                  <a:schemeClr val="tx1"/>
                </a:solidFill>
              </a:rPr>
              <a:t>）支持</a:t>
            </a:r>
            <a:r>
              <a:rPr lang="en-US" altLang="zh-CN" sz="2000" kern="0" dirty="0">
                <a:solidFill>
                  <a:schemeClr val="tx1"/>
                </a:solidFill>
              </a:rPr>
              <a:t>RBAC</a:t>
            </a:r>
            <a:r>
              <a:rPr lang="zh-CN" altLang="en-US" sz="2000" kern="0" dirty="0">
                <a:solidFill>
                  <a:schemeClr val="tx1"/>
                </a:solidFill>
              </a:rPr>
              <a:t>中的多层角色继承，不止主体可以有角色，资源也可以具有角色；</a:t>
            </a:r>
          </a:p>
          <a:p>
            <a:pPr marL="0" lvl="0" indent="0">
              <a:lnSpc>
                <a:spcPct val="200000"/>
              </a:lnSpc>
              <a:buClr>
                <a:srgbClr val="000000"/>
              </a:buClr>
              <a:buSzPts val="1100"/>
              <a:buNone/>
              <a:defRPr/>
            </a:pPr>
            <a:r>
              <a:rPr lang="zh-CN" altLang="en-US" sz="2000" kern="0" dirty="0">
                <a:solidFill>
                  <a:schemeClr val="tx1"/>
                </a:solidFill>
              </a:rPr>
              <a:t>（</a:t>
            </a:r>
            <a:r>
              <a:rPr lang="en-US" altLang="zh-CN" sz="2000" kern="0" dirty="0">
                <a:solidFill>
                  <a:schemeClr val="tx1"/>
                </a:solidFill>
              </a:rPr>
              <a:t>4</a:t>
            </a:r>
            <a:r>
              <a:rPr lang="zh-CN" altLang="en-US" sz="2000" kern="0" dirty="0">
                <a:solidFill>
                  <a:schemeClr val="tx1"/>
                </a:solidFill>
              </a:rPr>
              <a:t>）支持超级用户，如</a:t>
            </a:r>
            <a:r>
              <a:rPr lang="en-US" altLang="zh-CN" sz="2000" kern="0" dirty="0">
                <a:solidFill>
                  <a:schemeClr val="tx1"/>
                </a:solidFill>
              </a:rPr>
              <a:t>root</a:t>
            </a:r>
            <a:r>
              <a:rPr lang="zh-CN" altLang="en-US" sz="2000" kern="0" dirty="0">
                <a:solidFill>
                  <a:schemeClr val="tx1"/>
                </a:solidFill>
              </a:rPr>
              <a:t>或</a:t>
            </a:r>
            <a:r>
              <a:rPr lang="en-US" altLang="zh-CN" sz="2000" kern="0" dirty="0">
                <a:solidFill>
                  <a:schemeClr val="tx1"/>
                </a:solidFill>
              </a:rPr>
              <a:t>Administrator</a:t>
            </a:r>
            <a:r>
              <a:rPr lang="zh-CN" altLang="en-US" sz="2000" kern="0" dirty="0">
                <a:solidFill>
                  <a:schemeClr val="tx1"/>
                </a:solidFill>
              </a:rPr>
              <a:t>，超级用户可以不受授权策略的约束访问任意资源；</a:t>
            </a:r>
          </a:p>
          <a:p>
            <a:pPr marL="0" lvl="0" indent="0">
              <a:lnSpc>
                <a:spcPct val="200000"/>
              </a:lnSpc>
              <a:buClr>
                <a:srgbClr val="000000"/>
              </a:buClr>
              <a:buSzPts val="1100"/>
              <a:buNone/>
              <a:defRPr/>
            </a:pPr>
            <a:r>
              <a:rPr lang="zh-CN" altLang="en-US" sz="2000" kern="0" dirty="0">
                <a:solidFill>
                  <a:schemeClr val="tx1"/>
                </a:solidFill>
              </a:rPr>
              <a:t>（</a:t>
            </a:r>
            <a:r>
              <a:rPr lang="en-US" altLang="zh-CN" sz="2000" kern="0" dirty="0">
                <a:solidFill>
                  <a:schemeClr val="tx1"/>
                </a:solidFill>
              </a:rPr>
              <a:t>5</a:t>
            </a:r>
            <a:r>
              <a:rPr lang="zh-CN" altLang="en-US" sz="2000" kern="0" dirty="0">
                <a:solidFill>
                  <a:schemeClr val="tx1"/>
                </a:solidFill>
              </a:rPr>
              <a:t>）支持多种内置辅助函数，如</a:t>
            </a:r>
            <a:r>
              <a:rPr lang="en-US" altLang="zh-CN" sz="2000" kern="0" dirty="0" err="1">
                <a:solidFill>
                  <a:schemeClr val="tx1"/>
                </a:solidFill>
              </a:rPr>
              <a:t>keyMatch</a:t>
            </a:r>
            <a:r>
              <a:rPr lang="zh-CN" altLang="en-US" sz="2000" kern="0" dirty="0">
                <a:solidFill>
                  <a:schemeClr val="tx1"/>
                </a:solidFill>
              </a:rPr>
              <a:t>，方便对路径式的资源进行管理，如</a:t>
            </a:r>
            <a:r>
              <a:rPr lang="en-US" altLang="zh-CN" sz="2000" kern="0" dirty="0">
                <a:solidFill>
                  <a:schemeClr val="tx1"/>
                </a:solidFill>
              </a:rPr>
              <a:t>/foo/bar</a:t>
            </a:r>
            <a:r>
              <a:rPr lang="zh-CN" altLang="en-US" sz="2000" kern="0" dirty="0">
                <a:solidFill>
                  <a:schemeClr val="tx1"/>
                </a:solidFill>
              </a:rPr>
              <a:t>可以映射到</a:t>
            </a:r>
            <a:r>
              <a:rPr lang="en-US" altLang="zh-CN" sz="2000" kern="0" dirty="0">
                <a:solidFill>
                  <a:schemeClr val="tx1"/>
                </a:solidFill>
              </a:rPr>
              <a:t>/foo*</a:t>
            </a:r>
            <a:r>
              <a:rPr lang="zh-CN" altLang="en-US" sz="2000" kern="0" dirty="0">
                <a:solidFill>
                  <a:schemeClr val="tx1"/>
                </a:solidFill>
              </a:rPr>
              <a:t>，</a:t>
            </a:r>
            <a:r>
              <a:rPr lang="en-US" altLang="zh-CN" sz="2000" kern="0" dirty="0" err="1">
                <a:solidFill>
                  <a:schemeClr val="tx1"/>
                </a:solidFill>
              </a:rPr>
              <a:t>ipMatch</a:t>
            </a:r>
            <a:r>
              <a:rPr lang="zh-CN" altLang="en-US" sz="2000" kern="0" dirty="0">
                <a:solidFill>
                  <a:schemeClr val="tx1"/>
                </a:solidFill>
              </a:rPr>
              <a:t>则可以对</a:t>
            </a:r>
            <a:r>
              <a:rPr lang="en-US" altLang="zh-CN" sz="2000" kern="0" dirty="0">
                <a:solidFill>
                  <a:schemeClr val="tx1"/>
                </a:solidFill>
              </a:rPr>
              <a:t>IP</a:t>
            </a:r>
            <a:r>
              <a:rPr lang="zh-CN" altLang="en-US" sz="2000" kern="0" dirty="0">
                <a:solidFill>
                  <a:schemeClr val="tx1"/>
                </a:solidFill>
              </a:rPr>
              <a:t>地址合规情况进行校验。</a:t>
            </a:r>
          </a:p>
        </p:txBody>
      </p:sp>
    </p:spTree>
    <p:extLst>
      <p:ext uri="{BB962C8B-B14F-4D97-AF65-F5344CB8AC3E}">
        <p14:creationId xmlns:p14="http://schemas.microsoft.com/office/powerpoint/2010/main" val="8835039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44;p14">
            <a:extLst>
              <a:ext uri="{FF2B5EF4-FFF2-40B4-BE49-F238E27FC236}">
                <a16:creationId xmlns:a16="http://schemas.microsoft.com/office/drawing/2014/main" id="{4474BDF3-BA42-40AC-916D-CC4662B0522C}"/>
              </a:ext>
            </a:extLst>
          </p:cNvPr>
          <p:cNvCxnSpPr/>
          <p:nvPr/>
        </p:nvCxnSpPr>
        <p:spPr>
          <a:xfrm>
            <a:off x="214275" y="793244"/>
            <a:ext cx="81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4DB47F71-A93E-4C51-AC02-EB9CF0F7CC19}"/>
              </a:ext>
            </a:extLst>
          </p:cNvPr>
          <p:cNvSpPr txBox="1"/>
          <p:nvPr/>
        </p:nvSpPr>
        <p:spPr>
          <a:xfrm>
            <a:off x="-89334" y="208469"/>
            <a:ext cx="4491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CN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2. Casbin </a:t>
            </a:r>
            <a:r>
              <a:rPr lang="zh-CN" altLang="en-US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不做的事情：</a:t>
            </a:r>
          </a:p>
        </p:txBody>
      </p:sp>
      <p:sp>
        <p:nvSpPr>
          <p:cNvPr id="4" name="Google Shape;220;p24">
            <a:extLst>
              <a:ext uri="{FF2B5EF4-FFF2-40B4-BE49-F238E27FC236}">
                <a16:creationId xmlns:a16="http://schemas.microsoft.com/office/drawing/2014/main" id="{B4C9A298-2B95-457D-BCEF-B1F8C218EAFE}"/>
              </a:ext>
            </a:extLst>
          </p:cNvPr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>
              <a:buSzPts val="1100"/>
              <a:defRPr/>
            </a:pPr>
            <a:r>
              <a:rPr lang="en-US" altLang="zh-CN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ork Sans"/>
              </a:rPr>
              <a:t>Casbin 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  <a:sym typeface="Work Sans"/>
              </a:rPr>
              <a:t>项目特色</a:t>
            </a:r>
            <a:endParaRPr lang="en-US" altLang="zh-CN" sz="1800" kern="0" dirty="0">
              <a:latin typeface="微软雅黑" panose="020B0503020204020204" pitchFamily="34" charset="-122"/>
              <a:ea typeface="微软雅黑" panose="020B0503020204020204" pitchFamily="34" charset="-122"/>
              <a:sym typeface="Work Sans"/>
            </a:endParaRPr>
          </a:p>
        </p:txBody>
      </p:sp>
      <p:sp>
        <p:nvSpPr>
          <p:cNvPr id="5" name="Google Shape;307;p36">
            <a:extLst>
              <a:ext uri="{FF2B5EF4-FFF2-40B4-BE49-F238E27FC236}">
                <a16:creationId xmlns:a16="http://schemas.microsoft.com/office/drawing/2014/main" id="{690171EA-6EAD-4668-8AA9-206985F8AFD0}"/>
              </a:ext>
            </a:extLst>
          </p:cNvPr>
          <p:cNvSpPr txBox="1"/>
          <p:nvPr/>
        </p:nvSpPr>
        <p:spPr>
          <a:xfrm>
            <a:off x="492243" y="1039564"/>
            <a:ext cx="11129486" cy="4181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>
              <a:lnSpc>
                <a:spcPct val="200000"/>
              </a:lnSpc>
              <a:buClr>
                <a:srgbClr val="000000"/>
              </a:buClr>
              <a:buSzPts val="1100"/>
              <a:buNone/>
              <a:defRPr/>
            </a:pPr>
            <a:r>
              <a:rPr lang="zh-CN" altLang="en-US" sz="2000" kern="0" dirty="0">
                <a:solidFill>
                  <a:schemeClr val="tx1"/>
                </a:solidFill>
              </a:rPr>
              <a:t>（</a:t>
            </a:r>
            <a:r>
              <a:rPr lang="en-US" altLang="zh-CN" sz="2000" kern="0" dirty="0">
                <a:solidFill>
                  <a:schemeClr val="tx1"/>
                </a:solidFill>
              </a:rPr>
              <a:t>1</a:t>
            </a:r>
            <a:r>
              <a:rPr lang="zh-CN" altLang="en-US" sz="2000" kern="0" dirty="0">
                <a:solidFill>
                  <a:schemeClr val="tx1"/>
                </a:solidFill>
              </a:rPr>
              <a:t>）身份认证（即</a:t>
            </a:r>
            <a:r>
              <a:rPr lang="en-US" altLang="zh-CN" sz="2000" kern="0" dirty="0">
                <a:solidFill>
                  <a:schemeClr val="tx1"/>
                </a:solidFill>
              </a:rPr>
              <a:t>Authentication</a:t>
            </a:r>
            <a:r>
              <a:rPr lang="zh-CN" altLang="en-US" sz="2000" kern="0" dirty="0">
                <a:solidFill>
                  <a:schemeClr val="tx1"/>
                </a:solidFill>
              </a:rPr>
              <a:t>，验证用户的用户名、密码），</a:t>
            </a:r>
            <a:r>
              <a:rPr lang="en-US" altLang="zh-CN" sz="2000" kern="0" dirty="0">
                <a:solidFill>
                  <a:schemeClr val="tx1"/>
                </a:solidFill>
              </a:rPr>
              <a:t>Casbin</a:t>
            </a:r>
            <a:r>
              <a:rPr lang="zh-CN" altLang="en-US" sz="2000" kern="0" dirty="0">
                <a:solidFill>
                  <a:schemeClr val="tx1"/>
                </a:solidFill>
              </a:rPr>
              <a:t>只负责访问控制。应该有其他专门的组件负责身份认证，然后由</a:t>
            </a:r>
            <a:r>
              <a:rPr lang="en-US" altLang="zh-CN" sz="2000" kern="0" dirty="0">
                <a:solidFill>
                  <a:schemeClr val="tx1"/>
                </a:solidFill>
              </a:rPr>
              <a:t>Casbin</a:t>
            </a:r>
            <a:r>
              <a:rPr lang="zh-CN" altLang="en-US" sz="2000" kern="0" dirty="0">
                <a:solidFill>
                  <a:schemeClr val="tx1"/>
                </a:solidFill>
              </a:rPr>
              <a:t>进行访问控制，二者是相互配合的关系；</a:t>
            </a:r>
          </a:p>
          <a:p>
            <a:pPr marL="0" lvl="0" indent="0">
              <a:lnSpc>
                <a:spcPct val="200000"/>
              </a:lnSpc>
              <a:buClr>
                <a:srgbClr val="000000"/>
              </a:buClr>
              <a:buSzPts val="1100"/>
              <a:buNone/>
              <a:defRPr/>
            </a:pPr>
            <a:r>
              <a:rPr lang="zh-CN" altLang="en-US" sz="2000" kern="0" dirty="0">
                <a:solidFill>
                  <a:schemeClr val="tx1"/>
                </a:solidFill>
              </a:rPr>
              <a:t>（</a:t>
            </a:r>
            <a:r>
              <a:rPr lang="en-US" altLang="zh-CN" sz="2000" kern="0" dirty="0">
                <a:solidFill>
                  <a:schemeClr val="tx1"/>
                </a:solidFill>
              </a:rPr>
              <a:t>2</a:t>
            </a:r>
            <a:r>
              <a:rPr lang="zh-CN" altLang="en-US" sz="2000" kern="0" dirty="0">
                <a:solidFill>
                  <a:schemeClr val="tx1"/>
                </a:solidFill>
              </a:rPr>
              <a:t>）管理用户表或角色表。</a:t>
            </a:r>
            <a:r>
              <a:rPr lang="en-US" altLang="zh-CN" sz="2000" kern="0" dirty="0">
                <a:solidFill>
                  <a:schemeClr val="tx1"/>
                </a:solidFill>
              </a:rPr>
              <a:t>Casbin</a:t>
            </a:r>
            <a:r>
              <a:rPr lang="zh-CN" altLang="en-US" sz="2000" kern="0" dirty="0">
                <a:solidFill>
                  <a:schemeClr val="tx1"/>
                </a:solidFill>
              </a:rPr>
              <a:t>认为由项目自身来管理用户、角色表更为合适，</a:t>
            </a:r>
            <a:r>
              <a:rPr lang="en-US" altLang="zh-CN" sz="2000" kern="0" dirty="0">
                <a:solidFill>
                  <a:schemeClr val="tx1"/>
                </a:solidFill>
              </a:rPr>
              <a:t>Casbin</a:t>
            </a:r>
            <a:r>
              <a:rPr lang="zh-CN" altLang="en-US" sz="2000" kern="0" dirty="0">
                <a:solidFill>
                  <a:schemeClr val="tx1"/>
                </a:solidFill>
              </a:rPr>
              <a:t>假设所有策略和请求中出现的用户、角色、资源都是合法有效的。</a:t>
            </a:r>
          </a:p>
        </p:txBody>
      </p:sp>
    </p:spTree>
    <p:extLst>
      <p:ext uri="{BB962C8B-B14F-4D97-AF65-F5344CB8AC3E}">
        <p14:creationId xmlns:p14="http://schemas.microsoft.com/office/powerpoint/2010/main" val="33611181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4;p19"/>
          <p:cNvSpPr txBox="1"/>
          <p:nvPr/>
        </p:nvSpPr>
        <p:spPr>
          <a:xfrm>
            <a:off x="1490813" y="2851649"/>
            <a:ext cx="10082878" cy="1154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90204"/>
              <a:buNone/>
              <a:defRPr/>
            </a:pPr>
            <a:r>
              <a:rPr kumimoji="0" lang="en-US" altLang="zh-CN" sz="7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Work Sans"/>
              </a:rPr>
              <a:t>Casbin</a:t>
            </a:r>
            <a:r>
              <a:rPr kumimoji="0" lang="zh-CN" altLang="en-US" sz="7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Work Sans"/>
              </a:rPr>
              <a:t>项目应用情况</a:t>
            </a:r>
            <a:endParaRPr kumimoji="0" lang="en-US" sz="7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Work Sans"/>
            </a:endParaRPr>
          </a:p>
        </p:txBody>
      </p:sp>
      <p:sp>
        <p:nvSpPr>
          <p:cNvPr id="3" name="Google Shape;185;p19"/>
          <p:cNvSpPr txBox="1"/>
          <p:nvPr/>
        </p:nvSpPr>
        <p:spPr>
          <a:xfrm>
            <a:off x="1507014" y="2338049"/>
            <a:ext cx="39099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8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90204"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Roboto"/>
              </a:rPr>
              <a:t>第三部分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885043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44;p14">
            <a:extLst>
              <a:ext uri="{FF2B5EF4-FFF2-40B4-BE49-F238E27FC236}">
                <a16:creationId xmlns:a16="http://schemas.microsoft.com/office/drawing/2014/main" id="{2BF6F599-CAA0-4046-AB0C-242DF3B2AD58}"/>
              </a:ext>
            </a:extLst>
          </p:cNvPr>
          <p:cNvCxnSpPr/>
          <p:nvPr/>
        </p:nvCxnSpPr>
        <p:spPr>
          <a:xfrm>
            <a:off x="214275" y="793244"/>
            <a:ext cx="81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0453D551-3C6A-4A5D-87C5-BECFE46074E4}"/>
              </a:ext>
            </a:extLst>
          </p:cNvPr>
          <p:cNvSpPr txBox="1"/>
          <p:nvPr/>
        </p:nvSpPr>
        <p:spPr>
          <a:xfrm>
            <a:off x="605567" y="208469"/>
            <a:ext cx="3102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CN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1. </a:t>
            </a:r>
            <a:r>
              <a:rPr lang="zh-CN" altLang="en-US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项目应用情况</a:t>
            </a:r>
          </a:p>
        </p:txBody>
      </p:sp>
      <p:sp>
        <p:nvSpPr>
          <p:cNvPr id="4" name="Google Shape;220;p24">
            <a:extLst>
              <a:ext uri="{FF2B5EF4-FFF2-40B4-BE49-F238E27FC236}">
                <a16:creationId xmlns:a16="http://schemas.microsoft.com/office/drawing/2014/main" id="{4F44C61B-6188-4D10-9121-373754C46FA6}"/>
              </a:ext>
            </a:extLst>
          </p:cNvPr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>
              <a:buSzPts val="1100"/>
              <a:defRPr/>
            </a:pPr>
            <a:r>
              <a:rPr lang="en-US" altLang="zh-CN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ork Sans"/>
              </a:rPr>
              <a:t>Casbin 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  <a:sym typeface="Work Sans"/>
              </a:rPr>
              <a:t>项目应用情况</a:t>
            </a:r>
            <a:endParaRPr lang="en-US" altLang="zh-CN" sz="1800" kern="0" dirty="0">
              <a:latin typeface="微软雅黑" panose="020B0503020204020204" pitchFamily="34" charset="-122"/>
              <a:ea typeface="微软雅黑" panose="020B0503020204020204" pitchFamily="34" charset="-122"/>
              <a:sym typeface="Work Sans"/>
            </a:endParaRPr>
          </a:p>
        </p:txBody>
      </p:sp>
      <p:sp>
        <p:nvSpPr>
          <p:cNvPr id="5" name="Google Shape;307;p36">
            <a:extLst>
              <a:ext uri="{FF2B5EF4-FFF2-40B4-BE49-F238E27FC236}">
                <a16:creationId xmlns:a16="http://schemas.microsoft.com/office/drawing/2014/main" id="{21F34284-9A01-4A5E-8C52-94183165CDAF}"/>
              </a:ext>
            </a:extLst>
          </p:cNvPr>
          <p:cNvSpPr txBox="1"/>
          <p:nvPr/>
        </p:nvSpPr>
        <p:spPr>
          <a:xfrm>
            <a:off x="413866" y="612845"/>
            <a:ext cx="11129486" cy="2705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>
              <a:lnSpc>
                <a:spcPct val="200000"/>
              </a:lnSpc>
              <a:buClr>
                <a:srgbClr val="000000"/>
              </a:buClr>
              <a:buSzPts val="1100"/>
              <a:buNone/>
              <a:defRPr/>
            </a:pPr>
            <a:r>
              <a:rPr lang="zh-CN" altLang="en-US" sz="2000" kern="0" dirty="0">
                <a:solidFill>
                  <a:schemeClr val="tx1"/>
                </a:solidFill>
              </a:rPr>
              <a:t>在 </a:t>
            </a:r>
            <a:r>
              <a:rPr lang="en-US" altLang="zh-CN" sz="2000" kern="0" dirty="0">
                <a:solidFill>
                  <a:schemeClr val="tx1"/>
                </a:solidFill>
              </a:rPr>
              <a:t>200+ </a:t>
            </a:r>
            <a:r>
              <a:rPr lang="zh-CN" altLang="en-US" sz="2000" kern="0" dirty="0">
                <a:solidFill>
                  <a:schemeClr val="tx1"/>
                </a:solidFill>
              </a:rPr>
              <a:t>个开源项目中获得应用，知名的有：</a:t>
            </a:r>
          </a:p>
          <a:p>
            <a:pPr marL="0" lvl="0" indent="0">
              <a:lnSpc>
                <a:spcPct val="200000"/>
              </a:lnSpc>
              <a:buClr>
                <a:srgbClr val="000000"/>
              </a:buClr>
              <a:buSzPts val="1100"/>
              <a:buNone/>
              <a:defRPr/>
            </a:pPr>
            <a:r>
              <a:rPr lang="zh-CN" altLang="en-US" sz="2000" kern="0" dirty="0">
                <a:solidFill>
                  <a:schemeClr val="tx1"/>
                </a:solidFill>
              </a:rPr>
              <a:t>（</a:t>
            </a:r>
            <a:r>
              <a:rPr lang="en-US" altLang="zh-CN" sz="2000" kern="0" dirty="0">
                <a:solidFill>
                  <a:schemeClr val="tx1"/>
                </a:solidFill>
              </a:rPr>
              <a:t>1</a:t>
            </a:r>
            <a:r>
              <a:rPr lang="zh-CN" altLang="en-US" sz="2000" kern="0" dirty="0">
                <a:solidFill>
                  <a:schemeClr val="tx1"/>
                </a:solidFill>
              </a:rPr>
              <a:t>）</a:t>
            </a:r>
            <a:r>
              <a:rPr lang="en-US" altLang="zh-CN" sz="2000" kern="0" dirty="0">
                <a:solidFill>
                  <a:schemeClr val="tx1"/>
                </a:solidFill>
              </a:rPr>
              <a:t>Intel</a:t>
            </a:r>
            <a:r>
              <a:rPr lang="zh-CN" altLang="en-US" sz="2000" kern="0" dirty="0">
                <a:solidFill>
                  <a:schemeClr val="tx1"/>
                </a:solidFill>
              </a:rPr>
              <a:t>的</a:t>
            </a:r>
            <a:r>
              <a:rPr lang="en-US" altLang="zh-CN" sz="2000" kern="0" dirty="0">
                <a:solidFill>
                  <a:schemeClr val="tx1"/>
                </a:solidFill>
              </a:rPr>
              <a:t>RMD</a:t>
            </a:r>
            <a:r>
              <a:rPr lang="zh-CN" altLang="en-US" sz="2000" kern="0" dirty="0">
                <a:solidFill>
                  <a:schemeClr val="tx1"/>
                </a:solidFill>
              </a:rPr>
              <a:t>项目：</a:t>
            </a:r>
            <a:r>
              <a:rPr lang="en-US" altLang="zh-CN" sz="2000" kern="0" dirty="0">
                <a:solidFill>
                  <a:schemeClr val="tx1"/>
                </a:solidFill>
              </a:rPr>
              <a:t>Intel</a:t>
            </a:r>
            <a:r>
              <a:rPr lang="zh-CN" altLang="en-US" sz="2000" kern="0" dirty="0">
                <a:solidFill>
                  <a:schemeClr val="tx1"/>
                </a:solidFill>
              </a:rPr>
              <a:t>公司的资源管理服务，用来管理</a:t>
            </a:r>
            <a:r>
              <a:rPr lang="en-US" altLang="zh-CN" sz="2000" kern="0" dirty="0">
                <a:solidFill>
                  <a:schemeClr val="tx1"/>
                </a:solidFill>
              </a:rPr>
              <a:t>Intel CPU</a:t>
            </a:r>
            <a:r>
              <a:rPr lang="zh-CN" altLang="en-US" sz="2000" kern="0" dirty="0">
                <a:solidFill>
                  <a:schemeClr val="tx1"/>
                </a:solidFill>
              </a:rPr>
              <a:t>相关的硬件资源；</a:t>
            </a:r>
          </a:p>
          <a:p>
            <a:pPr marL="0" lvl="0" indent="0">
              <a:lnSpc>
                <a:spcPct val="200000"/>
              </a:lnSpc>
              <a:buClr>
                <a:srgbClr val="000000"/>
              </a:buClr>
              <a:buSzPts val="1100"/>
              <a:buNone/>
              <a:defRPr/>
            </a:pPr>
            <a:r>
              <a:rPr lang="zh-CN" altLang="en-US" sz="2000" kern="0" dirty="0">
                <a:solidFill>
                  <a:schemeClr val="tx1"/>
                </a:solidFill>
              </a:rPr>
              <a:t>（</a:t>
            </a:r>
            <a:r>
              <a:rPr lang="en-US" altLang="zh-CN" sz="2000" kern="0" dirty="0">
                <a:solidFill>
                  <a:schemeClr val="tx1"/>
                </a:solidFill>
              </a:rPr>
              <a:t>2</a:t>
            </a:r>
            <a:r>
              <a:rPr lang="zh-CN" altLang="en-US" sz="2000" kern="0" dirty="0">
                <a:solidFill>
                  <a:schemeClr val="tx1"/>
                </a:solidFill>
              </a:rPr>
              <a:t>）</a:t>
            </a:r>
            <a:r>
              <a:rPr lang="en-US" altLang="zh-CN" sz="2000" kern="0" dirty="0">
                <a:solidFill>
                  <a:schemeClr val="tx1"/>
                </a:solidFill>
              </a:rPr>
              <a:t>VMware</a:t>
            </a:r>
            <a:r>
              <a:rPr lang="zh-CN" altLang="en-US" sz="2000" kern="0" dirty="0">
                <a:solidFill>
                  <a:schemeClr val="tx1"/>
                </a:solidFill>
              </a:rPr>
              <a:t>的</a:t>
            </a:r>
            <a:r>
              <a:rPr lang="en-US" altLang="zh-CN" sz="2000" kern="0" dirty="0">
                <a:solidFill>
                  <a:schemeClr val="tx1"/>
                </a:solidFill>
              </a:rPr>
              <a:t>Dispatch</a:t>
            </a:r>
            <a:r>
              <a:rPr lang="zh-CN" altLang="en-US" sz="2000" kern="0" dirty="0">
                <a:solidFill>
                  <a:schemeClr val="tx1"/>
                </a:solidFill>
              </a:rPr>
              <a:t>项目：部署</a:t>
            </a:r>
            <a:r>
              <a:rPr lang="en-US" altLang="zh-CN" sz="2000" kern="0" dirty="0">
                <a:solidFill>
                  <a:schemeClr val="tx1"/>
                </a:solidFill>
              </a:rPr>
              <a:t>Serverless</a:t>
            </a:r>
            <a:r>
              <a:rPr lang="zh-CN" altLang="en-US" sz="2000" kern="0" dirty="0">
                <a:solidFill>
                  <a:schemeClr val="tx1"/>
                </a:solidFill>
              </a:rPr>
              <a:t>服务的应用框架平台；</a:t>
            </a:r>
          </a:p>
          <a:p>
            <a:pPr marL="0" lvl="0" indent="0">
              <a:lnSpc>
                <a:spcPct val="200000"/>
              </a:lnSpc>
              <a:buClr>
                <a:srgbClr val="000000"/>
              </a:buClr>
              <a:buSzPts val="1100"/>
              <a:buNone/>
              <a:defRPr/>
            </a:pPr>
            <a:r>
              <a:rPr lang="zh-CN" altLang="en-US" sz="2000" kern="0" dirty="0">
                <a:solidFill>
                  <a:schemeClr val="tx1"/>
                </a:solidFill>
              </a:rPr>
              <a:t>（</a:t>
            </a:r>
            <a:r>
              <a:rPr lang="en-US" altLang="zh-CN" sz="2000" kern="0" dirty="0">
                <a:solidFill>
                  <a:schemeClr val="tx1"/>
                </a:solidFill>
              </a:rPr>
              <a:t>3</a:t>
            </a:r>
            <a:r>
              <a:rPr lang="zh-CN" altLang="en-US" sz="2000" kern="0" dirty="0">
                <a:solidFill>
                  <a:schemeClr val="tx1"/>
                </a:solidFill>
              </a:rPr>
              <a:t>）腾讯的</a:t>
            </a:r>
            <a:r>
              <a:rPr lang="en-US" altLang="zh-CN" sz="2000" kern="0" dirty="0">
                <a:solidFill>
                  <a:schemeClr val="tx1"/>
                </a:solidFill>
              </a:rPr>
              <a:t>TKE</a:t>
            </a:r>
            <a:r>
              <a:rPr lang="zh-CN" altLang="en-US" sz="2000" kern="0" dirty="0">
                <a:solidFill>
                  <a:schemeClr val="tx1"/>
                </a:solidFill>
              </a:rPr>
              <a:t>项目：腾讯云容器服务</a:t>
            </a:r>
            <a:r>
              <a:rPr lang="en-US" altLang="zh-CN" sz="2000" kern="0" dirty="0">
                <a:solidFill>
                  <a:schemeClr val="tx1"/>
                </a:solidFill>
              </a:rPr>
              <a:t>TKE</a:t>
            </a:r>
            <a:r>
              <a:rPr lang="zh-CN" altLang="en-US" sz="2000" kern="0" dirty="0">
                <a:solidFill>
                  <a:schemeClr val="tx1"/>
                </a:solidFill>
              </a:rPr>
              <a:t>。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0F1F9-5AFD-4E40-B05B-E7C58CF82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638" y="3317967"/>
            <a:ext cx="8241876" cy="1823131"/>
          </a:xfrm>
          <a:prstGeom prst="rect">
            <a:avLst/>
          </a:prstGeom>
        </p:spPr>
      </p:pic>
      <p:sp>
        <p:nvSpPr>
          <p:cNvPr id="7" name="Google Shape;307;p36">
            <a:extLst>
              <a:ext uri="{FF2B5EF4-FFF2-40B4-BE49-F238E27FC236}">
                <a16:creationId xmlns:a16="http://schemas.microsoft.com/office/drawing/2014/main" id="{0DD16BB1-6407-4E80-B80E-D1CEDE949CCC}"/>
              </a:ext>
            </a:extLst>
          </p:cNvPr>
          <p:cNvSpPr txBox="1"/>
          <p:nvPr/>
        </p:nvSpPr>
        <p:spPr>
          <a:xfrm>
            <a:off x="605567" y="5092178"/>
            <a:ext cx="11129486" cy="1236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>
              <a:lnSpc>
                <a:spcPct val="150000"/>
              </a:lnSpc>
              <a:buClr>
                <a:srgbClr val="000000"/>
              </a:buClr>
              <a:buSzPts val="1100"/>
              <a:buNone/>
              <a:defRPr/>
            </a:pPr>
            <a:r>
              <a:rPr lang="zh-CN" altLang="en-US" sz="2000" kern="0" dirty="0">
                <a:solidFill>
                  <a:schemeClr val="tx1"/>
                </a:solidFill>
              </a:rPr>
              <a:t>在闭源项目中的应用无法直接统计，据了解有</a:t>
            </a:r>
            <a:r>
              <a:rPr lang="en-US" altLang="zh-CN" sz="2000" kern="0" dirty="0">
                <a:solidFill>
                  <a:schemeClr val="tx1"/>
                </a:solidFill>
              </a:rPr>
              <a:t>Cisco</a:t>
            </a:r>
            <a:r>
              <a:rPr lang="zh-CN" altLang="en-US" sz="2000" kern="0" dirty="0">
                <a:solidFill>
                  <a:schemeClr val="tx1"/>
                </a:solidFill>
              </a:rPr>
              <a:t>、</a:t>
            </a:r>
            <a:r>
              <a:rPr lang="en-US" altLang="zh-CN" sz="2000" kern="0" dirty="0">
                <a:solidFill>
                  <a:schemeClr val="tx1"/>
                </a:solidFill>
              </a:rPr>
              <a:t>Verizon</a:t>
            </a:r>
            <a:r>
              <a:rPr lang="zh-CN" altLang="en-US" sz="2000" kern="0" dirty="0">
                <a:solidFill>
                  <a:schemeClr val="tx1"/>
                </a:solidFill>
              </a:rPr>
              <a:t>、小米、趣头条等在生产环境中采用。</a:t>
            </a:r>
          </a:p>
        </p:txBody>
      </p:sp>
    </p:spTree>
    <p:extLst>
      <p:ext uri="{BB962C8B-B14F-4D97-AF65-F5344CB8AC3E}">
        <p14:creationId xmlns:p14="http://schemas.microsoft.com/office/powerpoint/2010/main" val="1263201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E7AA222-A699-40BB-B27F-CF66F6AD89CF}"/>
              </a:ext>
            </a:extLst>
          </p:cNvPr>
          <p:cNvSpPr txBox="1"/>
          <p:nvPr/>
        </p:nvSpPr>
        <p:spPr>
          <a:xfrm>
            <a:off x="868919" y="173961"/>
            <a:ext cx="2759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Casnode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优势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3852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0AB8F42-F7F4-4C87-A0E9-D2285B1B504E}"/>
              </a:ext>
            </a:extLst>
          </p:cNvPr>
          <p:cNvSpPr txBox="1"/>
          <p:nvPr/>
        </p:nvSpPr>
        <p:spPr>
          <a:xfrm>
            <a:off x="868919" y="903437"/>
            <a:ext cx="11442584" cy="5012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0" i="0" spc="36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论坛目前已经升级使用 </a:t>
            </a:r>
            <a:r>
              <a:rPr lang="en-US" altLang="zh-CN" sz="2400" b="0" i="0" spc="36" dirty="0" err="1">
                <a:solidFill>
                  <a:srgbClr val="40404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beego</a:t>
            </a:r>
            <a:r>
              <a:rPr lang="en-US" altLang="zh-CN" sz="2400" b="0" i="0" spc="36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2</a:t>
            </a:r>
            <a:r>
              <a:rPr lang="zh-CN" altLang="en-US" sz="2400" b="0" i="0" spc="36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lang="en-US" altLang="zh-CN" sz="2400" b="0" i="0" spc="36" dirty="0">
              <a:solidFill>
                <a:srgbClr val="404040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0" i="0" spc="36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论坛支持多种方式的第三方登录</a:t>
            </a:r>
            <a:r>
              <a:rPr lang="en-US" altLang="zh-CN" sz="2400" b="0" i="0" spc="36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/</a:t>
            </a:r>
            <a:r>
              <a:rPr lang="zh-CN" altLang="en-US" sz="2400" b="0" i="0" spc="36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注册，现有手机，邮箱，</a:t>
            </a:r>
            <a:r>
              <a:rPr lang="en-US" altLang="zh-CN" sz="2400" b="0" i="0" spc="36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QQ</a:t>
            </a:r>
            <a:r>
              <a:rPr lang="zh-CN" altLang="en-US" sz="2400" b="0" i="0" spc="36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，微信，</a:t>
            </a:r>
            <a:r>
              <a:rPr lang="en-US" altLang="zh-CN" sz="2400" b="0" i="0" spc="36" dirty="0" err="1">
                <a:solidFill>
                  <a:srgbClr val="40404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github</a:t>
            </a:r>
            <a:r>
              <a:rPr lang="zh-CN" altLang="en-US" sz="2400" b="0" i="0" spc="36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，</a:t>
            </a:r>
            <a:r>
              <a:rPr lang="en-US" altLang="zh-CN" sz="2400" b="0" i="0" spc="36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Google </a:t>
            </a:r>
            <a:r>
              <a:rPr lang="zh-CN" altLang="en-US" sz="2400" b="0" i="0" spc="36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多达六种注册登录方式，同时支持图形验证码进行人机验证，防止盗刷短信。</a:t>
            </a:r>
            <a:endParaRPr lang="zh-CN" altLang="en-US" sz="2400" b="0" i="0" spc="0" dirty="0">
              <a:solidFill>
                <a:srgbClr val="333333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0" i="0" spc="36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UI </a:t>
            </a:r>
            <a:r>
              <a:rPr lang="zh-CN" altLang="en-US" sz="2400" b="0" i="0" spc="36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适配 </a:t>
            </a:r>
            <a:r>
              <a:rPr lang="en-US" altLang="zh-CN" sz="2400" b="0" i="0" spc="36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pc </a:t>
            </a:r>
            <a:r>
              <a:rPr lang="zh-CN" altLang="en-US" sz="2400" b="0" i="0" spc="36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端和移动端。</a:t>
            </a:r>
            <a:endParaRPr lang="en-US" altLang="zh-CN" sz="2400" b="0" i="0" spc="36" dirty="0">
              <a:solidFill>
                <a:srgbClr val="404040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0" i="0" spc="36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支持多种置顶模式，全局置顶，类别置顶，节点置顶。</a:t>
            </a:r>
            <a:endParaRPr lang="en-US" altLang="zh-CN" sz="2400" b="0" i="0" spc="36" dirty="0">
              <a:solidFill>
                <a:srgbClr val="404040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0" i="0" spc="36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具有后端 </a:t>
            </a:r>
            <a:r>
              <a:rPr lang="en-US" altLang="zh-CN" sz="2400" b="0" i="0" spc="36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swagger </a:t>
            </a:r>
            <a:r>
              <a:rPr lang="en-US" altLang="zh-CN" sz="2400" b="0" i="0" spc="36" dirty="0" err="1">
                <a:solidFill>
                  <a:srgbClr val="40404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api</a:t>
            </a:r>
            <a:r>
              <a:rPr lang="en-US" altLang="zh-CN" sz="2400" b="0" i="0" spc="36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2400" b="0" i="0" spc="36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文档，使开发更加容易。</a:t>
            </a:r>
            <a:endParaRPr lang="en-US" altLang="zh-CN" sz="2400" b="0" i="0" spc="36" dirty="0">
              <a:solidFill>
                <a:srgbClr val="404040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0" i="0" spc="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支持</a:t>
            </a:r>
            <a:r>
              <a:rPr lang="en-US" altLang="zh-CN" sz="2400" b="0" i="0" spc="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docker</a:t>
            </a:r>
            <a:r>
              <a:rPr lang="zh-CN" altLang="en-US" sz="2400" b="0" i="0" spc="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安装，安装更便捷。</a:t>
            </a:r>
            <a:endParaRPr lang="en-US" altLang="zh-CN" sz="2400" b="0" i="0" spc="0" dirty="0">
              <a:solidFill>
                <a:srgbClr val="333333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0" i="0" spc="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使用</a:t>
            </a:r>
            <a:r>
              <a:rPr lang="en-US" altLang="zh-CN" sz="2400" b="0" i="0" spc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crowdin</a:t>
            </a:r>
            <a:r>
              <a:rPr lang="zh-CN" altLang="en-US" sz="2400" b="0" i="0" spc="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协同翻译，国际化优势明显。</a:t>
            </a:r>
          </a:p>
        </p:txBody>
      </p:sp>
      <p:sp>
        <p:nvSpPr>
          <p:cNvPr id="5" name="Google Shape;220;p24">
            <a:extLst>
              <a:ext uri="{FF2B5EF4-FFF2-40B4-BE49-F238E27FC236}">
                <a16:creationId xmlns:a16="http://schemas.microsoft.com/office/drawing/2014/main" id="{BEBBB27D-BCD2-4B28-A54E-DCB6ADD4B3E0}"/>
              </a:ext>
            </a:extLst>
          </p:cNvPr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lvl="0">
              <a:buSzPts val="1100"/>
              <a:defRPr/>
            </a:pPr>
            <a:r>
              <a:rPr lang="en-US" altLang="zh-CN" sz="1800" kern="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Casnode</a:t>
            </a:r>
            <a:r>
              <a:rPr lang="en-US" altLang="zh-CN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</a:p>
        </p:txBody>
      </p:sp>
    </p:spTree>
    <p:extLst>
      <p:ext uri="{BB962C8B-B14F-4D97-AF65-F5344CB8AC3E}">
        <p14:creationId xmlns:p14="http://schemas.microsoft.com/office/powerpoint/2010/main" val="21467669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4210" y="168316"/>
            <a:ext cx="3102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CN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1. </a:t>
            </a:r>
            <a:r>
              <a:rPr lang="zh-CN" altLang="en-US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项目应用情况</a:t>
            </a:r>
          </a:p>
        </p:txBody>
      </p:sp>
      <p:sp>
        <p:nvSpPr>
          <p:cNvPr id="3" name="Google Shape;220;p24"/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>
              <a:buSzPts val="1100"/>
              <a:defRPr/>
            </a:pPr>
            <a:r>
              <a:rPr lang="en-US" altLang="zh-CN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ork Sans"/>
              </a:rPr>
              <a:t>Casbin 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  <a:sym typeface="Work Sans"/>
              </a:rPr>
              <a:t>项目应用情况</a:t>
            </a:r>
            <a:endParaRPr lang="en-US" altLang="zh-CN" sz="1800" kern="0" dirty="0">
              <a:latin typeface="微软雅黑" panose="020B0503020204020204" pitchFamily="34" charset="-122"/>
              <a:ea typeface="微软雅黑" panose="020B0503020204020204" pitchFamily="34" charset="-122"/>
              <a:sym typeface="Work Sans"/>
            </a:endParaRPr>
          </a:p>
        </p:txBody>
      </p:sp>
      <p:pic>
        <p:nvPicPr>
          <p:cNvPr id="1026" name="Picture 2" descr="图片">
            <a:extLst>
              <a:ext uri="{FF2B5EF4-FFF2-40B4-BE49-F238E27FC236}">
                <a16:creationId xmlns:a16="http://schemas.microsoft.com/office/drawing/2014/main" id="{740FF287-361F-4339-8B63-3B4D4A289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5950" y="-1112838"/>
            <a:ext cx="2152650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3" descr="图片">
            <a:extLst>
              <a:ext uri="{FF2B5EF4-FFF2-40B4-BE49-F238E27FC236}">
                <a16:creationId xmlns:a16="http://schemas.microsoft.com/office/drawing/2014/main" id="{833DCF5F-8239-4390-A20B-680D7C8990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4348638" y="-1112838"/>
            <a:ext cx="184785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B770331-8563-428A-B70B-6E70932BDB41}"/>
              </a:ext>
            </a:extLst>
          </p:cNvPr>
          <p:cNvSpPr txBox="1"/>
          <p:nvPr/>
        </p:nvSpPr>
        <p:spPr>
          <a:xfrm>
            <a:off x="544531" y="820845"/>
            <a:ext cx="10993348" cy="5012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000000"/>
              </a:buClr>
              <a:buSzPts val="1100"/>
              <a:defRPr/>
            </a:pPr>
            <a:r>
              <a:rPr lang="en-US" altLang="zh-CN" sz="2400" kern="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Source Code Pro"/>
              </a:rPr>
              <a:t>Casbin</a:t>
            </a:r>
            <a:r>
              <a:rPr lang="zh-CN" altLang="en-US" sz="2400" kern="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Source Code Pro"/>
              </a:rPr>
              <a:t>曾经在国内和国际上多次获得关注和宣讲：</a:t>
            </a:r>
            <a:endParaRPr lang="en-US" altLang="zh-CN" sz="2400" kern="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Source Code Pro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1.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国家广播电视总局：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hlinkClick r:id="rId3"/>
              </a:rPr>
              <a:t>http://www.nrta.gov.cn/module/download/downfile.jsp?classid=0&amp;filename=e2ed95c223c34e38aa163b01030655aa.pdf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新加坡政府技术部门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Open Government Products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：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hlinkClick r:id="rId4"/>
              </a:rPr>
              <a:t>https://www.youtube.com/watch?v=OTT84oplR9o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3.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俄罗斯最大在线旅游平台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tutu.ru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：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hlinkClick r:id="rId5"/>
              </a:rPr>
              <a:t>https://www.youtube.com/watch?v=Z5dUxH4PqYM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具体请了解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Casbin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官网：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https://casbin.org/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2490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44;p14">
            <a:extLst>
              <a:ext uri="{FF2B5EF4-FFF2-40B4-BE49-F238E27FC236}">
                <a16:creationId xmlns:a16="http://schemas.microsoft.com/office/drawing/2014/main" id="{43005B9E-0EE9-4E4B-AA1A-F940D1D3ED4D}"/>
              </a:ext>
            </a:extLst>
          </p:cNvPr>
          <p:cNvCxnSpPr/>
          <p:nvPr/>
        </p:nvCxnSpPr>
        <p:spPr>
          <a:xfrm>
            <a:off x="214275" y="793244"/>
            <a:ext cx="81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6BDBBCA6-C9D8-4EDD-A677-A74B0C267163}"/>
              </a:ext>
            </a:extLst>
          </p:cNvPr>
          <p:cNvSpPr txBox="1"/>
          <p:nvPr/>
        </p:nvSpPr>
        <p:spPr>
          <a:xfrm>
            <a:off x="605567" y="208469"/>
            <a:ext cx="3102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CN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1. </a:t>
            </a:r>
            <a:r>
              <a:rPr lang="zh-CN" altLang="en-US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项目应用情况</a:t>
            </a:r>
          </a:p>
        </p:txBody>
      </p:sp>
      <p:sp>
        <p:nvSpPr>
          <p:cNvPr id="4" name="标题 7">
            <a:extLst>
              <a:ext uri="{FF2B5EF4-FFF2-40B4-BE49-F238E27FC236}">
                <a16:creationId xmlns:a16="http://schemas.microsoft.com/office/drawing/2014/main" id="{A23C649D-335E-48E9-B357-8B0131AF4458}"/>
              </a:ext>
            </a:extLst>
          </p:cNvPr>
          <p:cNvSpPr txBox="1">
            <a:spLocks/>
          </p:cNvSpPr>
          <p:nvPr/>
        </p:nvSpPr>
        <p:spPr>
          <a:xfrm>
            <a:off x="368663" y="897558"/>
            <a:ext cx="11454672" cy="6660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 来自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Cisco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（思科）的感谢信</a:t>
            </a:r>
          </a:p>
        </p:txBody>
      </p:sp>
      <p:pic>
        <p:nvPicPr>
          <p:cNvPr id="5" name="图片占位符 29">
            <a:extLst>
              <a:ext uri="{FF2B5EF4-FFF2-40B4-BE49-F238E27FC236}">
                <a16:creationId xmlns:a16="http://schemas.microsoft.com/office/drawing/2014/main" id="{816334C3-ADC7-4745-AAF1-34FFA98BF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739" y="4805552"/>
            <a:ext cx="4396521" cy="1940806"/>
          </a:xfrm>
          <a:prstGeom prst="rect">
            <a:avLst/>
          </a:prstGeom>
        </p:spPr>
      </p:pic>
      <p:sp>
        <p:nvSpPr>
          <p:cNvPr id="6" name="内容占位符 4">
            <a:extLst>
              <a:ext uri="{FF2B5EF4-FFF2-40B4-BE49-F238E27FC236}">
                <a16:creationId xmlns:a16="http://schemas.microsoft.com/office/drawing/2014/main" id="{2F2A31E6-6AB3-4EC8-AC08-C960A1927FD4}"/>
              </a:ext>
            </a:extLst>
          </p:cNvPr>
          <p:cNvSpPr txBox="1">
            <a:spLocks/>
          </p:cNvSpPr>
          <p:nvPr/>
        </p:nvSpPr>
        <p:spPr>
          <a:xfrm>
            <a:off x="319726" y="1427060"/>
            <a:ext cx="10233088" cy="539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kern="120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kern="0" dirty="0">
                <a:solidFill>
                  <a:schemeClr val="tx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Cisco</a:t>
            </a:r>
            <a:r>
              <a:rPr lang="zh-CN" altLang="en-US" sz="2000" kern="0" dirty="0">
                <a:solidFill>
                  <a:schemeClr val="tx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美国总部的工程师</a:t>
            </a:r>
            <a:r>
              <a:rPr lang="en-US" altLang="zh-CN" sz="2000" kern="0" dirty="0">
                <a:solidFill>
                  <a:schemeClr val="tx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Kenny Jones</a:t>
            </a:r>
            <a:r>
              <a:rPr lang="zh-CN" altLang="en-US" sz="2000" kern="0" dirty="0">
                <a:solidFill>
                  <a:schemeClr val="tx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对</a:t>
            </a:r>
            <a:r>
              <a:rPr lang="en-US" altLang="zh-CN" sz="2000" kern="0" dirty="0">
                <a:solidFill>
                  <a:schemeClr val="tx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Casbin</a:t>
            </a:r>
            <a:r>
              <a:rPr lang="zh-CN" altLang="en-US" sz="2000" kern="0" dirty="0">
                <a:solidFill>
                  <a:schemeClr val="tx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作出如下评价：</a:t>
            </a:r>
          </a:p>
        </p:txBody>
      </p:sp>
      <p:pic>
        <p:nvPicPr>
          <p:cNvPr id="7" name="图片占位符 25">
            <a:extLst>
              <a:ext uri="{FF2B5EF4-FFF2-40B4-BE49-F238E27FC236}">
                <a16:creationId xmlns:a16="http://schemas.microsoft.com/office/drawing/2014/main" id="{5FA148DC-6451-46DB-9E08-7D8524347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26" y="2138824"/>
            <a:ext cx="1301694" cy="1290176"/>
          </a:xfrm>
          <a:prstGeom prst="rect">
            <a:avLst/>
          </a:prstGeom>
        </p:spPr>
      </p:pic>
      <p:pic>
        <p:nvPicPr>
          <p:cNvPr id="8" name="图片占位符 27">
            <a:extLst>
              <a:ext uri="{FF2B5EF4-FFF2-40B4-BE49-F238E27FC236}">
                <a16:creationId xmlns:a16="http://schemas.microsoft.com/office/drawing/2014/main" id="{80FB40AC-2E09-4143-8F69-6B2FE65453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26" y="5184747"/>
            <a:ext cx="2333640" cy="1166821"/>
          </a:xfrm>
          <a:prstGeom prst="rect">
            <a:avLst/>
          </a:prstGeom>
        </p:spPr>
      </p:pic>
      <p:sp>
        <p:nvSpPr>
          <p:cNvPr id="9" name="矩形标注 9">
            <a:extLst>
              <a:ext uri="{FF2B5EF4-FFF2-40B4-BE49-F238E27FC236}">
                <a16:creationId xmlns:a16="http://schemas.microsoft.com/office/drawing/2014/main" id="{7EE642E3-49E3-4E49-9840-A02FFA657C89}"/>
              </a:ext>
            </a:extLst>
          </p:cNvPr>
          <p:cNvSpPr/>
          <p:nvPr/>
        </p:nvSpPr>
        <p:spPr>
          <a:xfrm>
            <a:off x="2101968" y="2135188"/>
            <a:ext cx="9624584" cy="2501876"/>
          </a:xfrm>
          <a:prstGeom prst="wedgeRectCallout">
            <a:avLst>
              <a:gd name="adj1" fmla="val -54106"/>
              <a:gd name="adj2" fmla="val -3313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（</a:t>
            </a:r>
            <a:r>
              <a:rPr lang="en-US" altLang="zh-CN" sz="16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</a:t>
            </a:r>
            <a:r>
              <a:rPr lang="zh-CN" altLang="en-US" sz="16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）</a:t>
            </a:r>
            <a:r>
              <a:rPr lang="en-US" altLang="zh-CN" sz="16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Casbin</a:t>
            </a:r>
            <a:r>
              <a:rPr lang="zh-CN" altLang="en-US" sz="16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在</a:t>
            </a:r>
            <a:r>
              <a:rPr lang="en-US" altLang="zh-CN" sz="16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Cisco</a:t>
            </a:r>
            <a:r>
              <a:rPr lang="zh-CN" altLang="en-US" sz="16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云基础架构平台服务（</a:t>
            </a:r>
            <a:r>
              <a:rPr lang="en-US" altLang="zh-CN" sz="16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Cloud Infrastructure and Platform Services, CIPS</a:t>
            </a:r>
            <a:r>
              <a:rPr lang="zh-CN" altLang="en-US" sz="16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）中被应用，</a:t>
            </a:r>
            <a:r>
              <a:rPr lang="en-US" altLang="zh-CN" sz="16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CIPS</a:t>
            </a:r>
            <a:r>
              <a:rPr lang="zh-CN" altLang="en-US" sz="16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为思科公私有云提供</a:t>
            </a:r>
            <a:r>
              <a:rPr lang="en-US" altLang="zh-CN" sz="16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provision</a:t>
            </a:r>
            <a:r>
              <a:rPr lang="zh-CN" altLang="en-US" sz="16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和</a:t>
            </a:r>
            <a:r>
              <a:rPr lang="en-US" altLang="zh-CN" sz="16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billing</a:t>
            </a:r>
            <a:r>
              <a:rPr lang="zh-CN" altLang="en-US" sz="16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服务；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（</a:t>
            </a:r>
            <a:r>
              <a:rPr lang="en-US" altLang="zh-CN" sz="1600" dirty="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</a:t>
            </a:r>
            <a:r>
              <a:rPr lang="zh-CN" altLang="en-US" sz="1600" dirty="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）该服务包含约</a:t>
            </a:r>
            <a:r>
              <a:rPr lang="en-US" altLang="zh-CN" sz="1600" dirty="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5k</a:t>
            </a:r>
            <a:r>
              <a:rPr lang="zh-CN" altLang="en-US" sz="1600" dirty="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个用户、</a:t>
            </a:r>
            <a:r>
              <a:rPr lang="en-US" altLang="zh-CN" sz="1600" dirty="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18k</a:t>
            </a:r>
            <a:r>
              <a:rPr lang="zh-CN" altLang="en-US" sz="1600" dirty="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条策略，采用自行设计的</a:t>
            </a:r>
            <a:r>
              <a:rPr lang="en-US" altLang="zh-CN" sz="1600" dirty="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Casbin LDAP</a:t>
            </a:r>
            <a:r>
              <a:rPr lang="zh-CN" altLang="en-US" sz="1600" dirty="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角色管理插件支持</a:t>
            </a:r>
            <a:r>
              <a:rPr lang="en-US" altLang="zh-CN" sz="1600" dirty="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RBAC</a:t>
            </a:r>
            <a:r>
              <a:rPr lang="zh-CN" altLang="en-US" sz="1600" dirty="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的策略；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（</a:t>
            </a:r>
            <a:r>
              <a:rPr lang="en-US" altLang="zh-CN" sz="16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3</a:t>
            </a:r>
            <a:r>
              <a:rPr lang="zh-CN" altLang="en-US" sz="16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）</a:t>
            </a:r>
            <a:r>
              <a:rPr lang="en-US" altLang="zh-CN" sz="16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Casbin</a:t>
            </a:r>
            <a:r>
              <a:rPr lang="zh-CN" altLang="en-US" sz="16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提供了多租户粒度的权限管理，思科云的每一个访问请求都会经过</a:t>
            </a:r>
            <a:r>
              <a:rPr lang="en-US" altLang="zh-CN" sz="16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Casbin</a:t>
            </a:r>
            <a:r>
              <a:rPr lang="zh-CN" altLang="en-US" sz="16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过滤。目前应用</a:t>
            </a:r>
            <a:r>
              <a:rPr lang="en-US" altLang="zh-CN" sz="16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Casbin</a:t>
            </a:r>
            <a:r>
              <a:rPr lang="zh-CN" altLang="en-US" sz="16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的挑战主要在多域继承、多节点策略同步、降低决策延迟等方面。总之，</a:t>
            </a:r>
            <a:r>
              <a:rPr lang="en-US" altLang="zh-CN" sz="16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Casbin</a:t>
            </a:r>
            <a:r>
              <a:rPr lang="zh-CN" altLang="en-US" sz="16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为思科云的访问控制提供了坚实的基础架构。</a:t>
            </a:r>
          </a:p>
        </p:txBody>
      </p:sp>
      <p:sp>
        <p:nvSpPr>
          <p:cNvPr id="10" name="内容占位符 4">
            <a:extLst>
              <a:ext uri="{FF2B5EF4-FFF2-40B4-BE49-F238E27FC236}">
                <a16:creationId xmlns:a16="http://schemas.microsoft.com/office/drawing/2014/main" id="{6F329479-5263-4B1A-9BCF-3F10236B562D}"/>
              </a:ext>
            </a:extLst>
          </p:cNvPr>
          <p:cNvSpPr txBox="1">
            <a:spLocks/>
          </p:cNvSpPr>
          <p:nvPr/>
        </p:nvSpPr>
        <p:spPr>
          <a:xfrm>
            <a:off x="8770838" y="5498337"/>
            <a:ext cx="1404521" cy="539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kern="120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kern="0" dirty="0">
                <a:solidFill>
                  <a:schemeClr val="tx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邮件原文</a:t>
            </a:r>
          </a:p>
        </p:txBody>
      </p:sp>
      <p:sp>
        <p:nvSpPr>
          <p:cNvPr id="11" name="Google Shape;220;p24">
            <a:extLst>
              <a:ext uri="{FF2B5EF4-FFF2-40B4-BE49-F238E27FC236}">
                <a16:creationId xmlns:a16="http://schemas.microsoft.com/office/drawing/2014/main" id="{553D2F57-EFD2-4600-A671-95C19FC99B04}"/>
              </a:ext>
            </a:extLst>
          </p:cNvPr>
          <p:cNvSpPr txBox="1"/>
          <p:nvPr/>
        </p:nvSpPr>
        <p:spPr>
          <a:xfrm>
            <a:off x="117739" y="6386100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>
              <a:buSzPts val="1100"/>
              <a:defRPr/>
            </a:pPr>
            <a:r>
              <a:rPr lang="en-US" altLang="zh-CN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ork Sans"/>
              </a:rPr>
              <a:t>Casbin 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  <a:sym typeface="Work Sans"/>
              </a:rPr>
              <a:t>项目应用情况</a:t>
            </a:r>
            <a:endParaRPr lang="en-US" altLang="zh-CN" sz="1800" kern="0" dirty="0">
              <a:latin typeface="微软雅黑" panose="020B0503020204020204" pitchFamily="34" charset="-122"/>
              <a:ea typeface="微软雅黑" panose="020B0503020204020204" pitchFamily="34" charset="-122"/>
              <a:sym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15511590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849ED54-87B8-4700-9751-155AFB0264C5}"/>
              </a:ext>
            </a:extLst>
          </p:cNvPr>
          <p:cNvSpPr txBox="1"/>
          <p:nvPr/>
        </p:nvSpPr>
        <p:spPr>
          <a:xfrm>
            <a:off x="639992" y="135883"/>
            <a:ext cx="3102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CN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1. </a:t>
            </a:r>
            <a:r>
              <a:rPr lang="zh-CN" altLang="en-US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项目应用情况</a:t>
            </a:r>
          </a:p>
        </p:txBody>
      </p:sp>
      <p:sp>
        <p:nvSpPr>
          <p:cNvPr id="3" name="标题 7">
            <a:extLst>
              <a:ext uri="{FF2B5EF4-FFF2-40B4-BE49-F238E27FC236}">
                <a16:creationId xmlns:a16="http://schemas.microsoft.com/office/drawing/2014/main" id="{F252E16D-E245-4B77-9F6B-6D648B6BE821}"/>
              </a:ext>
            </a:extLst>
          </p:cNvPr>
          <p:cNvSpPr txBox="1">
            <a:spLocks/>
          </p:cNvSpPr>
          <p:nvPr/>
        </p:nvSpPr>
        <p:spPr>
          <a:xfrm>
            <a:off x="487680" y="996945"/>
            <a:ext cx="9692640" cy="6660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Intel RMD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策略案例</a:t>
            </a:r>
          </a:p>
        </p:txBody>
      </p:sp>
      <p:pic>
        <p:nvPicPr>
          <p:cNvPr id="4" name="图片占位符 16">
            <a:extLst>
              <a:ext uri="{FF2B5EF4-FFF2-40B4-BE49-F238E27FC236}">
                <a16:creationId xmlns:a16="http://schemas.microsoft.com/office/drawing/2014/main" id="{A10A2034-21AC-4250-B5D4-BEBAD6FA0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" r="1598"/>
          <a:stretch>
            <a:fillRect/>
          </a:stretch>
        </p:blipFill>
        <p:spPr>
          <a:xfrm>
            <a:off x="10553790" y="119193"/>
            <a:ext cx="1635125" cy="422275"/>
          </a:xfrm>
          <a:prstGeom prst="rect">
            <a:avLst/>
          </a:prstGeo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2BCE2B3-BD34-46C5-B61E-99B2988AEF23}"/>
              </a:ext>
            </a:extLst>
          </p:cNvPr>
          <p:cNvSpPr txBox="1">
            <a:spLocks/>
          </p:cNvSpPr>
          <p:nvPr/>
        </p:nvSpPr>
        <p:spPr>
          <a:xfrm>
            <a:off x="1455025" y="1782146"/>
            <a:ext cx="3066744" cy="1699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kern="120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kern="0" dirty="0">
                <a:solidFill>
                  <a:schemeClr val="tx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模型：在官方</a:t>
            </a:r>
            <a:r>
              <a:rPr lang="en-US" altLang="zh-CN" sz="2000" kern="0" dirty="0">
                <a:solidFill>
                  <a:schemeClr val="tx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RBAC</a:t>
            </a:r>
            <a:r>
              <a:rPr lang="zh-CN" altLang="en-US" sz="2000" kern="0" dirty="0">
                <a:solidFill>
                  <a:schemeClr val="tx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模型的基础上，增加了</a:t>
            </a:r>
            <a:r>
              <a:rPr lang="en-US" altLang="zh-CN" sz="2000" kern="0" dirty="0">
                <a:solidFill>
                  <a:schemeClr val="tx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key</a:t>
            </a:r>
            <a:r>
              <a:rPr lang="zh-CN" altLang="en-US" sz="2000" kern="0" dirty="0">
                <a:solidFill>
                  <a:schemeClr val="tx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匹配和正则匹配。</a:t>
            </a:r>
            <a:endParaRPr lang="en-US" altLang="zh-CN" sz="2000" kern="0" dirty="0">
              <a:solidFill>
                <a:schemeClr val="tx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6" name="图片占位符 10">
            <a:extLst>
              <a:ext uri="{FF2B5EF4-FFF2-40B4-BE49-F238E27FC236}">
                <a16:creationId xmlns:a16="http://schemas.microsoft.com/office/drawing/2014/main" id="{0653EDB9-A05C-44E6-A5D4-9E825913A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161" y="3918683"/>
            <a:ext cx="4817703" cy="2389347"/>
          </a:xfrm>
          <a:prstGeom prst="rect">
            <a:avLst/>
          </a:prstGeom>
        </p:spPr>
      </p:pic>
      <p:pic>
        <p:nvPicPr>
          <p:cNvPr id="7" name="图片占位符 8">
            <a:extLst>
              <a:ext uri="{FF2B5EF4-FFF2-40B4-BE49-F238E27FC236}">
                <a16:creationId xmlns:a16="http://schemas.microsoft.com/office/drawing/2014/main" id="{D38258C1-EE05-42A7-AB65-9306F1948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957" y="1068911"/>
            <a:ext cx="4965358" cy="2360089"/>
          </a:xfrm>
          <a:prstGeom prst="rect">
            <a:avLst/>
          </a:prstGeom>
        </p:spPr>
      </p:pic>
      <p:sp>
        <p:nvSpPr>
          <p:cNvPr id="8" name="内容占位符 4">
            <a:extLst>
              <a:ext uri="{FF2B5EF4-FFF2-40B4-BE49-F238E27FC236}">
                <a16:creationId xmlns:a16="http://schemas.microsoft.com/office/drawing/2014/main" id="{833C01EE-5013-4590-994E-681321B92029}"/>
              </a:ext>
            </a:extLst>
          </p:cNvPr>
          <p:cNvSpPr txBox="1">
            <a:spLocks/>
          </p:cNvSpPr>
          <p:nvPr/>
        </p:nvSpPr>
        <p:spPr>
          <a:xfrm>
            <a:off x="1466136" y="4207221"/>
            <a:ext cx="3114591" cy="1606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kern="120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kern="0" dirty="0">
                <a:solidFill>
                  <a:schemeClr val="tx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策略：两个角色：</a:t>
            </a:r>
            <a:r>
              <a:rPr lang="en-US" altLang="zh-CN" sz="2000" kern="0" dirty="0">
                <a:solidFill>
                  <a:schemeClr val="tx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user</a:t>
            </a:r>
            <a:r>
              <a:rPr lang="zh-CN" altLang="en-US" sz="2000" kern="0" dirty="0">
                <a:solidFill>
                  <a:schemeClr val="tx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和</a:t>
            </a:r>
            <a:r>
              <a:rPr lang="en-US" altLang="zh-CN" sz="2000" kern="0" dirty="0">
                <a:solidFill>
                  <a:schemeClr val="tx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root</a:t>
            </a:r>
            <a:r>
              <a:rPr lang="zh-CN" altLang="en-US" sz="2000" kern="0" dirty="0">
                <a:solidFill>
                  <a:schemeClr val="tx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，一个用户：</a:t>
            </a:r>
            <a:r>
              <a:rPr lang="en-US" altLang="zh-CN" sz="2000" kern="0" dirty="0">
                <a:solidFill>
                  <a:schemeClr val="tx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admin</a:t>
            </a:r>
            <a:r>
              <a:rPr lang="zh-CN" altLang="en-US" sz="2000" kern="0" dirty="0">
                <a:solidFill>
                  <a:schemeClr val="tx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</a:t>
            </a:r>
            <a:r>
              <a:rPr lang="en-US" altLang="zh-CN" sz="2000" kern="0" dirty="0">
                <a:solidFill>
                  <a:schemeClr val="tx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admin</a:t>
            </a:r>
            <a:r>
              <a:rPr lang="zh-CN" altLang="en-US" sz="2000" kern="0" dirty="0">
                <a:solidFill>
                  <a:schemeClr val="tx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具有角色</a:t>
            </a:r>
            <a:r>
              <a:rPr lang="en-US" altLang="zh-CN" sz="2000" kern="0" dirty="0">
                <a:solidFill>
                  <a:schemeClr val="tx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root</a:t>
            </a:r>
            <a:endParaRPr lang="zh-CN" altLang="en-US" sz="2000" kern="0" dirty="0">
              <a:solidFill>
                <a:schemeClr val="tx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9" name="Google Shape;220;p24">
            <a:extLst>
              <a:ext uri="{FF2B5EF4-FFF2-40B4-BE49-F238E27FC236}">
                <a16:creationId xmlns:a16="http://schemas.microsoft.com/office/drawing/2014/main" id="{CC18EC5D-3360-4622-8C4D-706DEC85AA02}"/>
              </a:ext>
            </a:extLst>
          </p:cNvPr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>
              <a:buSzPts val="1100"/>
              <a:defRPr/>
            </a:pPr>
            <a:r>
              <a:rPr lang="en-US" altLang="zh-CN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ork Sans"/>
              </a:rPr>
              <a:t>Casbin 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  <a:sym typeface="Work Sans"/>
              </a:rPr>
              <a:t>项目应用情况</a:t>
            </a:r>
            <a:endParaRPr lang="en-US" altLang="zh-CN" sz="1800" kern="0" dirty="0">
              <a:latin typeface="微软雅黑" panose="020B0503020204020204" pitchFamily="34" charset="-122"/>
              <a:ea typeface="微软雅黑" panose="020B0503020204020204" pitchFamily="34" charset="-122"/>
              <a:sym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24530477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44;p14">
            <a:extLst>
              <a:ext uri="{FF2B5EF4-FFF2-40B4-BE49-F238E27FC236}">
                <a16:creationId xmlns:a16="http://schemas.microsoft.com/office/drawing/2014/main" id="{6AF6E2A6-6881-4231-A356-2DA9146ECC2A}"/>
              </a:ext>
            </a:extLst>
          </p:cNvPr>
          <p:cNvCxnSpPr/>
          <p:nvPr/>
        </p:nvCxnSpPr>
        <p:spPr>
          <a:xfrm>
            <a:off x="214275" y="793244"/>
            <a:ext cx="81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48308A6F-D9F7-479A-B2FC-914BDB8DB027}"/>
              </a:ext>
            </a:extLst>
          </p:cNvPr>
          <p:cNvSpPr txBox="1"/>
          <p:nvPr/>
        </p:nvSpPr>
        <p:spPr>
          <a:xfrm>
            <a:off x="-32428" y="208469"/>
            <a:ext cx="43781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CN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2. Casbin</a:t>
            </a:r>
            <a:r>
              <a:rPr lang="zh-CN" altLang="en-US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相关学术成果</a:t>
            </a:r>
          </a:p>
        </p:txBody>
      </p:sp>
      <p:sp>
        <p:nvSpPr>
          <p:cNvPr id="5" name="Google Shape;307;p36">
            <a:extLst>
              <a:ext uri="{FF2B5EF4-FFF2-40B4-BE49-F238E27FC236}">
                <a16:creationId xmlns:a16="http://schemas.microsoft.com/office/drawing/2014/main" id="{21AD4872-9799-42FE-A25E-C798BBF5A942}"/>
              </a:ext>
            </a:extLst>
          </p:cNvPr>
          <p:cNvSpPr txBox="1"/>
          <p:nvPr/>
        </p:nvSpPr>
        <p:spPr>
          <a:xfrm>
            <a:off x="295264" y="591580"/>
            <a:ext cx="11129486" cy="149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>
              <a:lnSpc>
                <a:spcPct val="200000"/>
              </a:lnSpc>
              <a:buClr>
                <a:srgbClr val="000000"/>
              </a:buClr>
              <a:buSzPts val="1100"/>
              <a:buNone/>
              <a:defRPr/>
            </a:pPr>
            <a:r>
              <a:rPr lang="zh-CN" altLang="en-US" sz="2000" kern="0" dirty="0">
                <a:solidFill>
                  <a:schemeClr val="tx1"/>
                </a:solidFill>
              </a:rPr>
              <a:t>*本项目相关学术成果已发表在</a:t>
            </a:r>
            <a:r>
              <a:rPr lang="en-US" altLang="zh-CN" sz="2000" kern="0" dirty="0">
                <a:solidFill>
                  <a:schemeClr val="tx1"/>
                </a:solidFill>
              </a:rPr>
              <a:t>IEEE ICWS</a:t>
            </a:r>
            <a:r>
              <a:rPr lang="zh-CN" altLang="en-US" sz="2000" kern="0" dirty="0">
                <a:solidFill>
                  <a:schemeClr val="tx1"/>
                </a:solidFill>
              </a:rPr>
              <a:t>、</a:t>
            </a:r>
            <a:r>
              <a:rPr lang="en-US" altLang="zh-CN" sz="2000" kern="0" dirty="0">
                <a:solidFill>
                  <a:schemeClr val="tx1"/>
                </a:solidFill>
              </a:rPr>
              <a:t>IEEE CLOUD</a:t>
            </a:r>
            <a:r>
              <a:rPr lang="zh-CN" altLang="en-US" sz="2000" kern="0" dirty="0">
                <a:solidFill>
                  <a:schemeClr val="tx1"/>
                </a:solidFill>
              </a:rPr>
              <a:t>、</a:t>
            </a:r>
            <a:r>
              <a:rPr lang="en-US" altLang="zh-CN" sz="2000" kern="0" dirty="0" err="1">
                <a:solidFill>
                  <a:schemeClr val="tx1"/>
                </a:solidFill>
              </a:rPr>
              <a:t>TrustCom</a:t>
            </a:r>
            <a:r>
              <a:rPr lang="zh-CN" altLang="en-US" sz="2000" kern="0" dirty="0">
                <a:solidFill>
                  <a:schemeClr val="tx1"/>
                </a:solidFill>
              </a:rPr>
              <a:t>、</a:t>
            </a:r>
            <a:r>
              <a:rPr lang="en-US" altLang="zh-CN" sz="2000" kern="0" dirty="0">
                <a:solidFill>
                  <a:schemeClr val="tx1"/>
                </a:solidFill>
              </a:rPr>
              <a:t>《</a:t>
            </a:r>
            <a:r>
              <a:rPr lang="zh-CN" altLang="en-US" sz="2000" kern="0" dirty="0">
                <a:solidFill>
                  <a:schemeClr val="tx1"/>
                </a:solidFill>
              </a:rPr>
              <a:t>软件学报</a:t>
            </a:r>
            <a:r>
              <a:rPr lang="en-US" altLang="zh-CN" sz="2000" kern="0" dirty="0">
                <a:solidFill>
                  <a:schemeClr val="tx1"/>
                </a:solidFill>
              </a:rPr>
              <a:t>》</a:t>
            </a:r>
            <a:r>
              <a:rPr lang="zh-CN" altLang="en-US" sz="2000" kern="0" dirty="0">
                <a:solidFill>
                  <a:schemeClr val="tx1"/>
                </a:solidFill>
              </a:rPr>
              <a:t>等国际会议与期刊上。</a:t>
            </a:r>
          </a:p>
        </p:txBody>
      </p:sp>
      <p:pic>
        <p:nvPicPr>
          <p:cNvPr id="6" name="图片占位符 22">
            <a:extLst>
              <a:ext uri="{FF2B5EF4-FFF2-40B4-BE49-F238E27FC236}">
                <a16:creationId xmlns:a16="http://schemas.microsoft.com/office/drawing/2014/main" id="{668A4059-7036-4F5F-A273-B35DC4F5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543" y="2287874"/>
            <a:ext cx="1088252" cy="9286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B548C22-9231-4890-A9A8-3C8864632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92" y="2287874"/>
            <a:ext cx="1014982" cy="9286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6BFA293-E78B-4BC1-84F8-5BAEEFABCE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307" y="4244931"/>
            <a:ext cx="1383133" cy="3931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DAAEB3D-787C-47D8-AB9F-90508AD7EE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815" y="4244931"/>
            <a:ext cx="1264291" cy="393099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3AABE7C-B46E-4DC1-8444-3E5393596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221" y="2308104"/>
            <a:ext cx="675642" cy="95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D7AF0F6D-C906-4FB8-8249-70BA99AA2F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3972" y="1338895"/>
            <a:ext cx="5800736" cy="4114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60A032-1294-4657-99E7-940D77EB8B02}"/>
              </a:ext>
            </a:extLst>
          </p:cNvPr>
          <p:cNvSpPr txBox="1"/>
          <p:nvPr/>
        </p:nvSpPr>
        <p:spPr>
          <a:xfrm>
            <a:off x="6560625" y="5702672"/>
            <a:ext cx="47674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8"/>
              </a:rPr>
              <a:t>http://www.jos.org.cn/1000-9825/5624.htm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3" name="Google Shape;220;p24">
            <a:extLst>
              <a:ext uri="{FF2B5EF4-FFF2-40B4-BE49-F238E27FC236}">
                <a16:creationId xmlns:a16="http://schemas.microsoft.com/office/drawing/2014/main" id="{E55C3688-58FC-4B9D-BE7E-9BF1C4A889A7}"/>
              </a:ext>
            </a:extLst>
          </p:cNvPr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>
              <a:buSzPts val="1100"/>
              <a:defRPr/>
            </a:pPr>
            <a:r>
              <a:rPr lang="en-US" altLang="zh-CN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ork Sans"/>
              </a:rPr>
              <a:t>Casbin 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  <a:sym typeface="Work Sans"/>
              </a:rPr>
              <a:t>学术成果</a:t>
            </a:r>
            <a:endParaRPr lang="en-US" altLang="zh-CN" sz="1800" kern="0" dirty="0">
              <a:latin typeface="微软雅黑" panose="020B0503020204020204" pitchFamily="34" charset="-122"/>
              <a:ea typeface="微软雅黑" panose="020B0503020204020204" pitchFamily="34" charset="-122"/>
              <a:sym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41300209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4;p19"/>
          <p:cNvSpPr txBox="1"/>
          <p:nvPr/>
        </p:nvSpPr>
        <p:spPr>
          <a:xfrm>
            <a:off x="1490813" y="2851649"/>
            <a:ext cx="8708263" cy="1154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90204"/>
              <a:buNone/>
              <a:defRPr/>
            </a:pPr>
            <a:r>
              <a:rPr kumimoji="0" lang="en-US" altLang="zh-CN" sz="7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Work Sans"/>
              </a:rPr>
              <a:t>Casbin</a:t>
            </a:r>
            <a:r>
              <a:rPr kumimoji="0" lang="zh-CN" altLang="en-US" sz="7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Work Sans"/>
              </a:rPr>
              <a:t>技术原理</a:t>
            </a:r>
            <a:endParaRPr kumimoji="0" lang="en-US" sz="7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Work Sans"/>
            </a:endParaRPr>
          </a:p>
        </p:txBody>
      </p:sp>
      <p:sp>
        <p:nvSpPr>
          <p:cNvPr id="3" name="Google Shape;185;p19"/>
          <p:cNvSpPr txBox="1"/>
          <p:nvPr/>
        </p:nvSpPr>
        <p:spPr>
          <a:xfrm>
            <a:off x="1507014" y="2338049"/>
            <a:ext cx="39099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8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90204"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Roboto"/>
              </a:rPr>
              <a:t>第四部分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392972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44;p14">
            <a:extLst>
              <a:ext uri="{FF2B5EF4-FFF2-40B4-BE49-F238E27FC236}">
                <a16:creationId xmlns:a16="http://schemas.microsoft.com/office/drawing/2014/main" id="{04BC7044-8F43-4C12-86D3-65729F4F1CB1}"/>
              </a:ext>
            </a:extLst>
          </p:cNvPr>
          <p:cNvCxnSpPr/>
          <p:nvPr/>
        </p:nvCxnSpPr>
        <p:spPr>
          <a:xfrm>
            <a:off x="214275" y="793244"/>
            <a:ext cx="81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CB00D71-B686-49E3-931E-E36F3E10FED7}"/>
              </a:ext>
            </a:extLst>
          </p:cNvPr>
          <p:cNvSpPr txBox="1"/>
          <p:nvPr/>
        </p:nvSpPr>
        <p:spPr>
          <a:xfrm>
            <a:off x="833193" y="208469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CN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1. PERM</a:t>
            </a:r>
            <a:r>
              <a:rPr lang="zh-CN" altLang="en-US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模型</a:t>
            </a:r>
          </a:p>
        </p:txBody>
      </p:sp>
      <p:sp>
        <p:nvSpPr>
          <p:cNvPr id="4" name="Google Shape;220;p24">
            <a:extLst>
              <a:ext uri="{FF2B5EF4-FFF2-40B4-BE49-F238E27FC236}">
                <a16:creationId xmlns:a16="http://schemas.microsoft.com/office/drawing/2014/main" id="{41C7F5DA-A2CF-47A3-93AD-AE76F663670F}"/>
              </a:ext>
            </a:extLst>
          </p:cNvPr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>
              <a:defRPr/>
            </a:pPr>
            <a:r>
              <a:rPr lang="en-US" altLang="zh-CN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ork Sans"/>
              </a:rPr>
              <a:t>Casbin 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  <a:sym typeface="Work Sans"/>
              </a:rPr>
              <a:t>技术原理</a:t>
            </a:r>
            <a:endParaRPr lang="en-US" altLang="zh-CN" sz="18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ork Sans"/>
            </a:endParaRPr>
          </a:p>
        </p:txBody>
      </p:sp>
      <p:sp>
        <p:nvSpPr>
          <p:cNvPr id="5" name="Google Shape;307;p36">
            <a:extLst>
              <a:ext uri="{FF2B5EF4-FFF2-40B4-BE49-F238E27FC236}">
                <a16:creationId xmlns:a16="http://schemas.microsoft.com/office/drawing/2014/main" id="{84723224-31E7-459B-A2E9-B388F8C03043}"/>
              </a:ext>
            </a:extLst>
          </p:cNvPr>
          <p:cNvSpPr txBox="1"/>
          <p:nvPr/>
        </p:nvSpPr>
        <p:spPr>
          <a:xfrm>
            <a:off x="422575" y="654307"/>
            <a:ext cx="11129486" cy="192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>
              <a:lnSpc>
                <a:spcPct val="200000"/>
              </a:lnSpc>
              <a:buClr>
                <a:srgbClr val="000000"/>
              </a:buClr>
              <a:buSzPts val="1100"/>
              <a:buNone/>
              <a:defRPr/>
            </a:pPr>
            <a:r>
              <a:rPr lang="zh-CN" altLang="en-US" sz="2000" kern="0" dirty="0">
                <a:solidFill>
                  <a:schemeClr val="tx1"/>
                </a:solidFill>
              </a:rPr>
              <a:t>（</a:t>
            </a:r>
            <a:r>
              <a:rPr lang="en-US" altLang="zh-CN" sz="2000" kern="0" dirty="0">
                <a:solidFill>
                  <a:schemeClr val="tx1"/>
                </a:solidFill>
              </a:rPr>
              <a:t>1</a:t>
            </a:r>
            <a:r>
              <a:rPr lang="zh-CN" altLang="en-US" sz="2000" kern="0" dirty="0">
                <a:solidFill>
                  <a:schemeClr val="tx1"/>
                </a:solidFill>
              </a:rPr>
              <a:t>）</a:t>
            </a:r>
            <a:r>
              <a:rPr lang="en-US" altLang="zh-CN" sz="2000" kern="0" dirty="0">
                <a:solidFill>
                  <a:schemeClr val="tx1"/>
                </a:solidFill>
              </a:rPr>
              <a:t>PERM</a:t>
            </a:r>
            <a:r>
              <a:rPr lang="zh-CN" altLang="en-US" sz="2000" kern="0" dirty="0">
                <a:solidFill>
                  <a:schemeClr val="tx1"/>
                </a:solidFill>
              </a:rPr>
              <a:t>模型：基于策略、 效果、 请求、 匹配器</a:t>
            </a:r>
          </a:p>
          <a:p>
            <a:pPr marL="0" lvl="0" indent="0">
              <a:lnSpc>
                <a:spcPct val="200000"/>
              </a:lnSpc>
              <a:buClr>
                <a:srgbClr val="000000"/>
              </a:buClr>
              <a:buSzPts val="1100"/>
              <a:buNone/>
              <a:defRPr/>
            </a:pPr>
            <a:r>
              <a:rPr lang="zh-CN" altLang="en-US" sz="2000" kern="0" dirty="0">
                <a:solidFill>
                  <a:schemeClr val="tx1"/>
                </a:solidFill>
              </a:rPr>
              <a:t>                </a:t>
            </a:r>
            <a:r>
              <a:rPr lang="en-US" altLang="zh-CN" sz="2000" kern="0" dirty="0">
                <a:solidFill>
                  <a:schemeClr val="tx1"/>
                </a:solidFill>
              </a:rPr>
              <a:t>Policy     Effect      Request      Matcher</a:t>
            </a:r>
          </a:p>
          <a:p>
            <a:pPr marL="0" lvl="0" indent="0">
              <a:lnSpc>
                <a:spcPct val="200000"/>
              </a:lnSpc>
              <a:buClr>
                <a:srgbClr val="000000"/>
              </a:buClr>
              <a:buSzPts val="1100"/>
              <a:buNone/>
              <a:defRPr/>
            </a:pPr>
            <a:r>
              <a:rPr lang="zh-CN" altLang="en-US" sz="2000" kern="0" dirty="0">
                <a:solidFill>
                  <a:schemeClr val="tx1"/>
                </a:solidFill>
              </a:rPr>
              <a:t>（</a:t>
            </a:r>
            <a:r>
              <a:rPr lang="en-US" altLang="zh-CN" sz="2000" kern="0" dirty="0">
                <a:solidFill>
                  <a:schemeClr val="tx1"/>
                </a:solidFill>
              </a:rPr>
              <a:t>2</a:t>
            </a:r>
            <a:r>
              <a:rPr lang="zh-CN" altLang="en-US" sz="2000" kern="0" dirty="0">
                <a:solidFill>
                  <a:schemeClr val="tx1"/>
                </a:solidFill>
              </a:rPr>
              <a:t>）与</a:t>
            </a:r>
            <a:r>
              <a:rPr lang="en-US" altLang="zh-CN" sz="2000" kern="0" dirty="0">
                <a:solidFill>
                  <a:schemeClr val="tx1"/>
                </a:solidFill>
              </a:rPr>
              <a:t>ACL</a:t>
            </a:r>
            <a:r>
              <a:rPr lang="zh-CN" altLang="en-US" sz="2000" kern="0" dirty="0">
                <a:solidFill>
                  <a:schemeClr val="tx1"/>
                </a:solidFill>
              </a:rPr>
              <a:t>、</a:t>
            </a:r>
            <a:r>
              <a:rPr lang="en-US" altLang="zh-CN" sz="2000" kern="0" dirty="0">
                <a:solidFill>
                  <a:schemeClr val="tx1"/>
                </a:solidFill>
              </a:rPr>
              <a:t>BLP</a:t>
            </a:r>
            <a:r>
              <a:rPr lang="zh-CN" altLang="en-US" sz="2000" kern="0" dirty="0">
                <a:solidFill>
                  <a:schemeClr val="tx1"/>
                </a:solidFill>
              </a:rPr>
              <a:t>、</a:t>
            </a:r>
            <a:r>
              <a:rPr lang="en-US" altLang="zh-CN" sz="2000" kern="0" dirty="0">
                <a:solidFill>
                  <a:schemeClr val="tx1"/>
                </a:solidFill>
              </a:rPr>
              <a:t>RBAC</a:t>
            </a:r>
            <a:r>
              <a:rPr lang="zh-CN" altLang="en-US" sz="2000" kern="0" dirty="0">
                <a:solidFill>
                  <a:schemeClr val="tx1"/>
                </a:solidFill>
              </a:rPr>
              <a:t>、</a:t>
            </a:r>
            <a:r>
              <a:rPr lang="en-US" altLang="zh-CN" sz="2000" kern="0" dirty="0">
                <a:solidFill>
                  <a:schemeClr val="tx1"/>
                </a:solidFill>
              </a:rPr>
              <a:t>ABAC</a:t>
            </a:r>
            <a:r>
              <a:rPr lang="zh-CN" altLang="en-US" sz="2000" kern="0" dirty="0">
                <a:solidFill>
                  <a:schemeClr val="tx1"/>
                </a:solidFill>
              </a:rPr>
              <a:t>等模型相比，具有较强的表达能力。</a:t>
            </a:r>
          </a:p>
        </p:txBody>
      </p:sp>
      <p:pic>
        <p:nvPicPr>
          <p:cNvPr id="6" name="图片占位符 7">
            <a:extLst>
              <a:ext uri="{FF2B5EF4-FFF2-40B4-BE49-F238E27FC236}">
                <a16:creationId xmlns:a16="http://schemas.microsoft.com/office/drawing/2014/main" id="{0870EAB3-1412-4DFE-B7EA-8AA15A324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93" y="2701020"/>
            <a:ext cx="4915234" cy="3453035"/>
          </a:xfrm>
          <a:prstGeom prst="rect">
            <a:avLst/>
          </a:prstGeom>
        </p:spPr>
      </p:pic>
      <p:pic>
        <p:nvPicPr>
          <p:cNvPr id="7" name="Picture 4" descr="نحوه بررسی درخواست دسترسی در مدل PERM">
            <a:extLst>
              <a:ext uri="{FF2B5EF4-FFF2-40B4-BE49-F238E27FC236}">
                <a16:creationId xmlns:a16="http://schemas.microsoft.com/office/drawing/2014/main" id="{D95CB3FC-A4BF-4245-AF3D-9452FB3D1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999" y="2765006"/>
            <a:ext cx="4794643" cy="33230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549447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44;p14">
            <a:extLst>
              <a:ext uri="{FF2B5EF4-FFF2-40B4-BE49-F238E27FC236}">
                <a16:creationId xmlns:a16="http://schemas.microsoft.com/office/drawing/2014/main" id="{0381D2B9-CB97-4CA9-96D2-04FDB7469A09}"/>
              </a:ext>
            </a:extLst>
          </p:cNvPr>
          <p:cNvCxnSpPr/>
          <p:nvPr/>
        </p:nvCxnSpPr>
        <p:spPr>
          <a:xfrm>
            <a:off x="214275" y="793244"/>
            <a:ext cx="81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278518BB-1DAC-4D25-BBC8-674394058397}"/>
              </a:ext>
            </a:extLst>
          </p:cNvPr>
          <p:cNvSpPr txBox="1"/>
          <p:nvPr/>
        </p:nvSpPr>
        <p:spPr>
          <a:xfrm>
            <a:off x="833193" y="208469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CN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1. PERM</a:t>
            </a:r>
            <a:r>
              <a:rPr lang="zh-CN" altLang="en-US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模型</a:t>
            </a:r>
          </a:p>
        </p:txBody>
      </p:sp>
      <p:sp>
        <p:nvSpPr>
          <p:cNvPr id="4" name="Google Shape;220;p24">
            <a:extLst>
              <a:ext uri="{FF2B5EF4-FFF2-40B4-BE49-F238E27FC236}">
                <a16:creationId xmlns:a16="http://schemas.microsoft.com/office/drawing/2014/main" id="{5E17E29E-F601-4867-A0AC-942518332D12}"/>
              </a:ext>
            </a:extLst>
          </p:cNvPr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lvl="0">
              <a:defRPr/>
            </a:pPr>
            <a:r>
              <a:rPr lang="en-US" altLang="zh-CN" sz="18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ork Sans"/>
              </a:rPr>
              <a:t>Casbin</a:t>
            </a:r>
            <a:r>
              <a:rPr lang="zh-CN" altLang="en-US" sz="18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ork Sans"/>
              </a:rPr>
              <a:t>技术原理</a:t>
            </a:r>
            <a:endParaRPr lang="en-US" altLang="zh-CN" sz="18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ork Sans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DC56B400-267E-4C92-8713-E4A2E5C46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25" y="1116065"/>
            <a:ext cx="11801676" cy="484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0353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44;p14">
            <a:extLst>
              <a:ext uri="{FF2B5EF4-FFF2-40B4-BE49-F238E27FC236}">
                <a16:creationId xmlns:a16="http://schemas.microsoft.com/office/drawing/2014/main" id="{D12CE01E-8060-4AE4-9362-EE51D2B31562}"/>
              </a:ext>
            </a:extLst>
          </p:cNvPr>
          <p:cNvCxnSpPr/>
          <p:nvPr/>
        </p:nvCxnSpPr>
        <p:spPr>
          <a:xfrm>
            <a:off x="214275" y="793244"/>
            <a:ext cx="81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4D3D76F3-B9BB-4586-9D84-493A77EF40DB}"/>
              </a:ext>
            </a:extLst>
          </p:cNvPr>
          <p:cNvSpPr txBox="1"/>
          <p:nvPr/>
        </p:nvSpPr>
        <p:spPr>
          <a:xfrm>
            <a:off x="1015935" y="208469"/>
            <a:ext cx="22813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CN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2. </a:t>
            </a:r>
            <a:r>
              <a:rPr lang="zh-CN" altLang="en-US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原语含义</a:t>
            </a:r>
          </a:p>
        </p:txBody>
      </p:sp>
      <p:sp>
        <p:nvSpPr>
          <p:cNvPr id="4" name="Google Shape;220;p24">
            <a:extLst>
              <a:ext uri="{FF2B5EF4-FFF2-40B4-BE49-F238E27FC236}">
                <a16:creationId xmlns:a16="http://schemas.microsoft.com/office/drawing/2014/main" id="{627DE3CE-81A5-4B48-8719-45C1AC24788B}"/>
              </a:ext>
            </a:extLst>
          </p:cNvPr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>
              <a:defRPr/>
            </a:pPr>
            <a:r>
              <a:rPr lang="en-US" altLang="zh-CN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ork Sans"/>
              </a:rPr>
              <a:t>Casbin 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  <a:sym typeface="Work Sans"/>
              </a:rPr>
              <a:t>技术原理</a:t>
            </a:r>
            <a:endParaRPr lang="en-US" altLang="zh-CN" sz="18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ork Sans"/>
            </a:endParaRPr>
          </a:p>
        </p:txBody>
      </p:sp>
      <p:sp>
        <p:nvSpPr>
          <p:cNvPr id="5" name="Google Shape;307;p36">
            <a:extLst>
              <a:ext uri="{FF2B5EF4-FFF2-40B4-BE49-F238E27FC236}">
                <a16:creationId xmlns:a16="http://schemas.microsoft.com/office/drawing/2014/main" id="{22454CEB-A374-465A-8C6A-941954E99D38}"/>
              </a:ext>
            </a:extLst>
          </p:cNvPr>
          <p:cNvSpPr txBox="1"/>
          <p:nvPr/>
        </p:nvSpPr>
        <p:spPr>
          <a:xfrm>
            <a:off x="117775" y="1123408"/>
            <a:ext cx="5673425" cy="4862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>
              <a:buClr>
                <a:srgbClr val="000000"/>
              </a:buClr>
              <a:buSzPts val="1100"/>
              <a:buNone/>
              <a:defRPr/>
            </a:pPr>
            <a:r>
              <a:rPr lang="zh-CN" altLang="en-US" sz="2000" kern="0" dirty="0">
                <a:solidFill>
                  <a:schemeClr val="tx1"/>
                </a:solidFill>
              </a:rPr>
              <a:t>（</a:t>
            </a:r>
            <a:r>
              <a:rPr lang="en-US" altLang="zh-CN" sz="2000" kern="0" dirty="0">
                <a:solidFill>
                  <a:schemeClr val="tx1"/>
                </a:solidFill>
              </a:rPr>
              <a:t>1</a:t>
            </a:r>
            <a:r>
              <a:rPr lang="zh-CN" altLang="en-US" sz="2000" kern="0" dirty="0">
                <a:solidFill>
                  <a:schemeClr val="tx1"/>
                </a:solidFill>
              </a:rPr>
              <a:t>）</a:t>
            </a:r>
            <a:r>
              <a:rPr lang="en-US" altLang="zh-CN" sz="2000" kern="0" dirty="0">
                <a:solidFill>
                  <a:schemeClr val="tx1"/>
                </a:solidFill>
              </a:rPr>
              <a:t>Request</a:t>
            </a:r>
            <a:r>
              <a:rPr lang="zh-CN" altLang="en-US" sz="2000" kern="0" dirty="0">
                <a:solidFill>
                  <a:schemeClr val="tx1"/>
                </a:solidFill>
              </a:rPr>
              <a:t>原语：表示请求</a:t>
            </a:r>
          </a:p>
          <a:p>
            <a:pPr marL="0" lvl="0" indent="0">
              <a:buClr>
                <a:srgbClr val="000000"/>
              </a:buClr>
              <a:buSzPts val="1100"/>
              <a:buNone/>
              <a:defRPr/>
            </a:pPr>
            <a:r>
              <a:rPr lang="zh-CN" altLang="en-US" sz="2000" kern="0" dirty="0">
                <a:solidFill>
                  <a:schemeClr val="tx1"/>
                </a:solidFill>
              </a:rPr>
              <a:t>    例子：</a:t>
            </a:r>
          </a:p>
          <a:p>
            <a:pPr marL="0" lvl="0" indent="0">
              <a:buClr>
                <a:srgbClr val="000000"/>
              </a:buClr>
              <a:buSzPts val="1100"/>
              <a:buNone/>
              <a:defRPr/>
            </a:pPr>
            <a:r>
              <a:rPr lang="zh-CN" altLang="en-US" sz="2000" kern="0" dirty="0">
                <a:solidFill>
                  <a:schemeClr val="tx1"/>
                </a:solidFill>
              </a:rPr>
              <a:t>        </a:t>
            </a:r>
            <a:r>
              <a:rPr lang="en-US" altLang="zh-CN" sz="2000" kern="0" dirty="0">
                <a:solidFill>
                  <a:schemeClr val="tx1"/>
                </a:solidFill>
              </a:rPr>
              <a:t>r = sub, obj, act</a:t>
            </a:r>
          </a:p>
          <a:p>
            <a:pPr marL="0" lvl="0" indent="0">
              <a:buClr>
                <a:srgbClr val="000000"/>
              </a:buClr>
              <a:buSzPts val="1100"/>
              <a:buNone/>
              <a:defRPr/>
            </a:pPr>
            <a:r>
              <a:rPr lang="zh-CN" altLang="en-US" sz="2000" kern="0" dirty="0">
                <a:solidFill>
                  <a:schemeClr val="tx1"/>
                </a:solidFill>
              </a:rPr>
              <a:t>（</a:t>
            </a:r>
            <a:r>
              <a:rPr lang="en-US" altLang="zh-CN" sz="2000" kern="0" dirty="0">
                <a:solidFill>
                  <a:schemeClr val="tx1"/>
                </a:solidFill>
              </a:rPr>
              <a:t>2</a:t>
            </a:r>
            <a:r>
              <a:rPr lang="zh-CN" altLang="en-US" sz="2000" kern="0" dirty="0">
                <a:solidFill>
                  <a:schemeClr val="tx1"/>
                </a:solidFill>
              </a:rPr>
              <a:t>）</a:t>
            </a:r>
            <a:r>
              <a:rPr lang="en-US" altLang="zh-CN" sz="2000" kern="0" dirty="0">
                <a:solidFill>
                  <a:schemeClr val="tx1"/>
                </a:solidFill>
              </a:rPr>
              <a:t>Policy</a:t>
            </a:r>
            <a:r>
              <a:rPr lang="zh-CN" altLang="en-US" sz="2000" kern="0" dirty="0">
                <a:solidFill>
                  <a:schemeClr val="tx1"/>
                </a:solidFill>
              </a:rPr>
              <a:t>原语：表示策略</a:t>
            </a:r>
          </a:p>
          <a:p>
            <a:pPr marL="0" lvl="0" indent="0">
              <a:buClr>
                <a:srgbClr val="000000"/>
              </a:buClr>
              <a:buSzPts val="1100"/>
              <a:buNone/>
              <a:defRPr/>
            </a:pPr>
            <a:r>
              <a:rPr lang="zh-CN" altLang="en-US" sz="2000" kern="0" dirty="0">
                <a:solidFill>
                  <a:schemeClr val="tx1"/>
                </a:solidFill>
              </a:rPr>
              <a:t>    例子：</a:t>
            </a:r>
          </a:p>
          <a:p>
            <a:pPr marL="0" lvl="0" indent="0">
              <a:buClr>
                <a:srgbClr val="000000"/>
              </a:buClr>
              <a:buSzPts val="1100"/>
              <a:buNone/>
              <a:defRPr/>
            </a:pPr>
            <a:r>
              <a:rPr lang="zh-CN" altLang="en-US" sz="2000" kern="0" dirty="0">
                <a:solidFill>
                  <a:schemeClr val="tx1"/>
                </a:solidFill>
              </a:rPr>
              <a:t>        </a:t>
            </a:r>
            <a:r>
              <a:rPr lang="en-US" altLang="zh-CN" sz="2000" kern="0" dirty="0">
                <a:solidFill>
                  <a:schemeClr val="tx1"/>
                </a:solidFill>
              </a:rPr>
              <a:t>p = sub, obj, act</a:t>
            </a:r>
          </a:p>
          <a:p>
            <a:pPr marL="0" lvl="0" indent="0">
              <a:buClr>
                <a:srgbClr val="000000"/>
              </a:buClr>
              <a:buSzPts val="1100"/>
              <a:buNone/>
              <a:defRPr/>
            </a:pPr>
            <a:r>
              <a:rPr lang="zh-CN" altLang="en-US" sz="2000" kern="0" dirty="0">
                <a:solidFill>
                  <a:schemeClr val="tx1"/>
                </a:solidFill>
              </a:rPr>
              <a:t>（</a:t>
            </a:r>
            <a:r>
              <a:rPr lang="en-US" altLang="zh-CN" sz="2000" kern="0" dirty="0">
                <a:solidFill>
                  <a:schemeClr val="tx1"/>
                </a:solidFill>
              </a:rPr>
              <a:t>3</a:t>
            </a:r>
            <a:r>
              <a:rPr lang="zh-CN" altLang="en-US" sz="2000" kern="0" dirty="0">
                <a:solidFill>
                  <a:schemeClr val="tx1"/>
                </a:solidFill>
              </a:rPr>
              <a:t>）</a:t>
            </a:r>
            <a:r>
              <a:rPr lang="en-US" altLang="zh-CN" sz="2000" kern="0" dirty="0">
                <a:solidFill>
                  <a:schemeClr val="tx1"/>
                </a:solidFill>
              </a:rPr>
              <a:t>Matcher</a:t>
            </a:r>
            <a:r>
              <a:rPr lang="zh-CN" altLang="en-US" sz="2000" kern="0" dirty="0">
                <a:solidFill>
                  <a:schemeClr val="tx1"/>
                </a:solidFill>
              </a:rPr>
              <a:t>原语：请求与策略之间的匹配逻辑</a:t>
            </a:r>
          </a:p>
          <a:p>
            <a:pPr marL="0" lvl="0" indent="0">
              <a:buClr>
                <a:srgbClr val="000000"/>
              </a:buClr>
              <a:buSzPts val="1100"/>
              <a:buNone/>
              <a:defRPr/>
            </a:pPr>
            <a:r>
              <a:rPr lang="zh-CN" altLang="en-US" sz="2000" kern="0" dirty="0">
                <a:solidFill>
                  <a:schemeClr val="tx1"/>
                </a:solidFill>
              </a:rPr>
              <a:t>    例子：</a:t>
            </a:r>
          </a:p>
          <a:p>
            <a:pPr marL="0" lvl="0" indent="0">
              <a:buClr>
                <a:srgbClr val="000000"/>
              </a:buClr>
              <a:buSzPts val="1100"/>
              <a:buNone/>
              <a:defRPr/>
            </a:pPr>
            <a:r>
              <a:rPr lang="zh-CN" altLang="en-US" sz="2000" kern="0" dirty="0">
                <a:solidFill>
                  <a:schemeClr val="tx1"/>
                </a:solidFill>
              </a:rPr>
              <a:t>        </a:t>
            </a:r>
            <a:r>
              <a:rPr lang="en-US" altLang="zh-CN" sz="2000" kern="0" dirty="0">
                <a:solidFill>
                  <a:schemeClr val="tx1"/>
                </a:solidFill>
              </a:rPr>
              <a:t>m = </a:t>
            </a:r>
            <a:r>
              <a:rPr lang="en-US" altLang="zh-CN" sz="2000" kern="0" dirty="0" err="1">
                <a:solidFill>
                  <a:schemeClr val="tx1"/>
                </a:solidFill>
              </a:rPr>
              <a:t>r.sub</a:t>
            </a:r>
            <a:r>
              <a:rPr lang="en-US" altLang="zh-CN" sz="2000" kern="0" dirty="0">
                <a:solidFill>
                  <a:schemeClr val="tx1"/>
                </a:solidFill>
              </a:rPr>
              <a:t> == </a:t>
            </a:r>
            <a:r>
              <a:rPr lang="en-US" altLang="zh-CN" sz="2000" kern="0" dirty="0" err="1">
                <a:solidFill>
                  <a:schemeClr val="tx1"/>
                </a:solidFill>
              </a:rPr>
              <a:t>p.sub</a:t>
            </a:r>
            <a:r>
              <a:rPr lang="en-US" altLang="zh-CN" sz="2000" kern="0" dirty="0">
                <a:solidFill>
                  <a:schemeClr val="tx1"/>
                </a:solidFill>
              </a:rPr>
              <a:t> &amp;&amp; r.obj == p.obj &amp;&amp; </a:t>
            </a:r>
            <a:r>
              <a:rPr lang="en-US" altLang="zh-CN" sz="2000" kern="0" dirty="0" err="1">
                <a:solidFill>
                  <a:schemeClr val="tx1"/>
                </a:solidFill>
              </a:rPr>
              <a:t>r.act</a:t>
            </a:r>
            <a:r>
              <a:rPr lang="en-US" altLang="zh-CN" sz="2000" kern="0" dirty="0">
                <a:solidFill>
                  <a:schemeClr val="tx1"/>
                </a:solidFill>
              </a:rPr>
              <a:t> == </a:t>
            </a:r>
            <a:r>
              <a:rPr lang="en-US" altLang="zh-CN" sz="2000" kern="0" dirty="0" err="1">
                <a:solidFill>
                  <a:schemeClr val="tx1"/>
                </a:solidFill>
              </a:rPr>
              <a:t>p.act</a:t>
            </a:r>
            <a:endParaRPr lang="en-US" altLang="zh-CN" sz="2000" kern="0" dirty="0">
              <a:solidFill>
                <a:schemeClr val="tx1"/>
              </a:solidFill>
            </a:endParaRPr>
          </a:p>
          <a:p>
            <a:pPr marL="0" lvl="0" indent="0">
              <a:buClr>
                <a:srgbClr val="000000"/>
              </a:buClr>
              <a:buSzPts val="1100"/>
              <a:buNone/>
              <a:defRPr/>
            </a:pPr>
            <a:r>
              <a:rPr lang="zh-CN" altLang="en-US" sz="2000" kern="0" dirty="0">
                <a:solidFill>
                  <a:schemeClr val="tx1"/>
                </a:solidFill>
              </a:rPr>
              <a:t>（</a:t>
            </a:r>
            <a:r>
              <a:rPr lang="en-US" altLang="zh-CN" sz="2000" kern="0" dirty="0">
                <a:solidFill>
                  <a:schemeClr val="tx1"/>
                </a:solidFill>
              </a:rPr>
              <a:t>4</a:t>
            </a:r>
            <a:r>
              <a:rPr lang="zh-CN" altLang="en-US" sz="2000" kern="0" dirty="0">
                <a:solidFill>
                  <a:schemeClr val="tx1"/>
                </a:solidFill>
              </a:rPr>
              <a:t>）</a:t>
            </a:r>
            <a:r>
              <a:rPr lang="en-US" altLang="zh-CN" sz="2000" kern="0" dirty="0">
                <a:solidFill>
                  <a:schemeClr val="tx1"/>
                </a:solidFill>
              </a:rPr>
              <a:t>Effect</a:t>
            </a:r>
            <a:r>
              <a:rPr lang="zh-CN" altLang="en-US" sz="2000" kern="0" dirty="0">
                <a:solidFill>
                  <a:schemeClr val="tx1"/>
                </a:solidFill>
              </a:rPr>
              <a:t>原语：表达决策集成的效果</a:t>
            </a:r>
          </a:p>
          <a:p>
            <a:pPr marL="0" lvl="0" indent="0">
              <a:buClr>
                <a:srgbClr val="000000"/>
              </a:buClr>
              <a:buSzPts val="1100"/>
              <a:buNone/>
              <a:defRPr/>
            </a:pPr>
            <a:r>
              <a:rPr lang="zh-CN" altLang="en-US" sz="2000" kern="0" dirty="0">
                <a:solidFill>
                  <a:schemeClr val="tx1"/>
                </a:solidFill>
              </a:rPr>
              <a:t>    例子：    </a:t>
            </a:r>
            <a:r>
              <a:rPr lang="en-US" altLang="zh-CN" sz="2000" kern="0" dirty="0">
                <a:solidFill>
                  <a:schemeClr val="tx1"/>
                </a:solidFill>
              </a:rPr>
              <a:t>e = some(where (</a:t>
            </a:r>
            <a:r>
              <a:rPr lang="en-US" altLang="zh-CN" sz="2000" kern="0" dirty="0" err="1">
                <a:solidFill>
                  <a:schemeClr val="tx1"/>
                </a:solidFill>
              </a:rPr>
              <a:t>p.eft</a:t>
            </a:r>
            <a:r>
              <a:rPr lang="en-US" altLang="zh-CN" sz="2000" kern="0" dirty="0">
                <a:solidFill>
                  <a:schemeClr val="tx1"/>
                </a:solidFill>
              </a:rPr>
              <a:t> == allow))</a:t>
            </a: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3E529888-3056-4D9A-97F0-3066C650C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305" y="4289093"/>
            <a:ext cx="3276884" cy="1249788"/>
          </a:xfrm>
          <a:prstGeom prst="rect">
            <a:avLst/>
          </a:prstGeom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4A4EB638-D790-4817-96BB-A6D7CB6B5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474" y="1123408"/>
            <a:ext cx="5639289" cy="258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404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44;p14">
            <a:extLst>
              <a:ext uri="{FF2B5EF4-FFF2-40B4-BE49-F238E27FC236}">
                <a16:creationId xmlns:a16="http://schemas.microsoft.com/office/drawing/2014/main" id="{711248F5-DADE-4B09-A9E8-2B8A0A07729B}"/>
              </a:ext>
            </a:extLst>
          </p:cNvPr>
          <p:cNvCxnSpPr/>
          <p:nvPr/>
        </p:nvCxnSpPr>
        <p:spPr>
          <a:xfrm>
            <a:off x="214275" y="793244"/>
            <a:ext cx="81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20CE6C41-E44C-4FDB-8FA6-89A518169EAB}"/>
              </a:ext>
            </a:extLst>
          </p:cNvPr>
          <p:cNvSpPr txBox="1"/>
          <p:nvPr/>
        </p:nvSpPr>
        <p:spPr>
          <a:xfrm>
            <a:off x="1015935" y="208469"/>
            <a:ext cx="22813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CN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2. </a:t>
            </a:r>
            <a:r>
              <a:rPr lang="zh-CN" altLang="en-US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原语含义</a:t>
            </a:r>
          </a:p>
        </p:txBody>
      </p:sp>
      <p:sp>
        <p:nvSpPr>
          <p:cNvPr id="4" name="Google Shape;220;p24">
            <a:extLst>
              <a:ext uri="{FF2B5EF4-FFF2-40B4-BE49-F238E27FC236}">
                <a16:creationId xmlns:a16="http://schemas.microsoft.com/office/drawing/2014/main" id="{4D745B24-E6CC-463C-88F5-2C61BFDCF77A}"/>
              </a:ext>
            </a:extLst>
          </p:cNvPr>
          <p:cNvSpPr txBox="1"/>
          <p:nvPr/>
        </p:nvSpPr>
        <p:spPr>
          <a:xfrm>
            <a:off x="161876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>
              <a:defRPr/>
            </a:pPr>
            <a:r>
              <a:rPr lang="en-US" altLang="zh-CN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ork Sans"/>
              </a:rPr>
              <a:t>Casbin 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  <a:sym typeface="Work Sans"/>
              </a:rPr>
              <a:t>技术原理</a:t>
            </a:r>
            <a:endParaRPr lang="en-US" altLang="zh-CN" sz="18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ork Sans"/>
            </a:endParaRPr>
          </a:p>
        </p:txBody>
      </p:sp>
      <p:sp>
        <p:nvSpPr>
          <p:cNvPr id="5" name="Google Shape;307;p36">
            <a:extLst>
              <a:ext uri="{FF2B5EF4-FFF2-40B4-BE49-F238E27FC236}">
                <a16:creationId xmlns:a16="http://schemas.microsoft.com/office/drawing/2014/main" id="{A9975F4B-5DE2-4BA4-A198-808BC26C50EC}"/>
              </a:ext>
            </a:extLst>
          </p:cNvPr>
          <p:cNvSpPr txBox="1"/>
          <p:nvPr/>
        </p:nvSpPr>
        <p:spPr>
          <a:xfrm>
            <a:off x="117775" y="1123408"/>
            <a:ext cx="11812967" cy="4862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 lang="en-US" altLang="zh-CN" sz="2000" dirty="0">
              <a:solidFill>
                <a:schemeClr val="tx1"/>
              </a:solidFill>
            </a:endParaRPr>
          </a:p>
          <a:p>
            <a:pPr marL="76200" indent="0">
              <a:buNone/>
            </a:pPr>
            <a:r>
              <a:rPr lang="zh-CN" altLang="en-US" sz="2000" dirty="0">
                <a:solidFill>
                  <a:schemeClr val="tx1"/>
                </a:solidFill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</a:rPr>
              <a:t>5</a:t>
            </a:r>
            <a:r>
              <a:rPr lang="zh-CN" altLang="en-US" sz="2000" dirty="0">
                <a:solidFill>
                  <a:schemeClr val="tx1"/>
                </a:solidFill>
              </a:rPr>
              <a:t>）</a:t>
            </a:r>
            <a:r>
              <a:rPr lang="en-US" altLang="zh-CN" sz="2000" dirty="0">
                <a:solidFill>
                  <a:schemeClr val="tx1"/>
                </a:solidFill>
              </a:rPr>
              <a:t>Role</a:t>
            </a:r>
            <a:r>
              <a:rPr lang="zh-CN" altLang="en-US" sz="2000" dirty="0">
                <a:solidFill>
                  <a:schemeClr val="tx1"/>
                </a:solidFill>
              </a:rPr>
              <a:t>原语：表达</a:t>
            </a:r>
            <a:r>
              <a:rPr lang="en-US" altLang="zh-CN" sz="2000" dirty="0">
                <a:solidFill>
                  <a:schemeClr val="tx1"/>
                </a:solidFill>
              </a:rPr>
              <a:t>RBAC</a:t>
            </a:r>
            <a:r>
              <a:rPr lang="zh-CN" altLang="en-US" sz="2000" dirty="0">
                <a:solidFill>
                  <a:schemeClr val="tx1"/>
                </a:solidFill>
              </a:rPr>
              <a:t>角色之间的继承关系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76200" indent="0">
              <a:buNone/>
            </a:pPr>
            <a:endParaRPr lang="en-US" altLang="zh-CN" sz="2000" dirty="0">
              <a:solidFill>
                <a:schemeClr val="tx1"/>
              </a:solidFill>
            </a:endParaRPr>
          </a:p>
          <a:p>
            <a:pPr marL="76200" indent="0">
              <a:buNone/>
            </a:pPr>
            <a:r>
              <a:rPr lang="en-US" altLang="zh-CN" sz="2000" dirty="0">
                <a:solidFill>
                  <a:schemeClr val="tx1"/>
                </a:solidFill>
              </a:rPr>
              <a:t>               </a:t>
            </a:r>
            <a:r>
              <a:rPr lang="zh-CN" altLang="en-US" sz="2000" dirty="0">
                <a:solidFill>
                  <a:schemeClr val="tx1"/>
                </a:solidFill>
              </a:rPr>
              <a:t>例子：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76200" indent="0">
              <a:buNone/>
            </a:pPr>
            <a:r>
              <a:rPr lang="zh-CN" altLang="en-US" sz="2000" dirty="0">
                <a:solidFill>
                  <a:schemeClr val="tx1"/>
                </a:solidFill>
              </a:rPr>
              <a:t>                    </a:t>
            </a:r>
            <a:r>
              <a:rPr lang="en-US" altLang="zh-CN" sz="2000" dirty="0">
                <a:solidFill>
                  <a:schemeClr val="tx1"/>
                </a:solidFill>
              </a:rPr>
              <a:t>g = _, _</a:t>
            </a:r>
          </a:p>
          <a:p>
            <a:pPr marL="76200" indent="0">
              <a:buNone/>
            </a:pPr>
            <a:r>
              <a:rPr lang="en-US" altLang="zh-CN" sz="2000" dirty="0">
                <a:solidFill>
                  <a:schemeClr val="tx1"/>
                </a:solidFill>
              </a:rPr>
              <a:t>                    m = g(</a:t>
            </a:r>
            <a:r>
              <a:rPr lang="en-US" altLang="zh-CN" sz="2000" dirty="0" err="1">
                <a:solidFill>
                  <a:schemeClr val="tx1"/>
                </a:solidFill>
              </a:rPr>
              <a:t>r.sub</a:t>
            </a:r>
            <a:r>
              <a:rPr lang="en-US" altLang="zh-CN" sz="2000" dirty="0">
                <a:solidFill>
                  <a:schemeClr val="tx1"/>
                </a:solidFill>
              </a:rPr>
              <a:t>, </a:t>
            </a:r>
            <a:r>
              <a:rPr lang="en-US" altLang="zh-CN" sz="2000" dirty="0" err="1">
                <a:solidFill>
                  <a:schemeClr val="tx1"/>
                </a:solidFill>
              </a:rPr>
              <a:t>p.sub</a:t>
            </a:r>
            <a:r>
              <a:rPr lang="en-US" altLang="zh-CN" sz="2000" dirty="0">
                <a:solidFill>
                  <a:schemeClr val="tx1"/>
                </a:solidFill>
              </a:rPr>
              <a:t>) &amp;&amp; r.obj == p.obj &amp;&amp; </a:t>
            </a:r>
            <a:r>
              <a:rPr lang="en-US" altLang="zh-CN" sz="2000" dirty="0" err="1">
                <a:solidFill>
                  <a:schemeClr val="tx1"/>
                </a:solidFill>
              </a:rPr>
              <a:t>r.act</a:t>
            </a:r>
            <a:r>
              <a:rPr lang="en-US" altLang="zh-CN" sz="2000" dirty="0">
                <a:solidFill>
                  <a:schemeClr val="tx1"/>
                </a:solidFill>
              </a:rPr>
              <a:t> == </a:t>
            </a:r>
            <a:r>
              <a:rPr lang="en-US" altLang="zh-CN" sz="2000" dirty="0" err="1">
                <a:solidFill>
                  <a:schemeClr val="tx1"/>
                </a:solidFill>
              </a:rPr>
              <a:t>p.act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76200" indent="0">
              <a:buNone/>
            </a:pPr>
            <a:r>
              <a:rPr lang="zh-CN" altLang="en-US" sz="2000" dirty="0">
                <a:solidFill>
                  <a:schemeClr val="tx1"/>
                </a:solidFill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</a:rPr>
              <a:t>6</a:t>
            </a:r>
            <a:r>
              <a:rPr lang="zh-CN" altLang="en-US" sz="2000" dirty="0">
                <a:solidFill>
                  <a:schemeClr val="tx1"/>
                </a:solidFill>
              </a:rPr>
              <a:t>）属性原语：表达属性</a:t>
            </a:r>
          </a:p>
          <a:p>
            <a:pPr marL="76200" indent="0">
              <a:buNone/>
            </a:pPr>
            <a:r>
              <a:rPr lang="zh-CN" altLang="en-US" sz="2000" dirty="0">
                <a:solidFill>
                  <a:schemeClr val="tx1"/>
                </a:solidFill>
              </a:rPr>
              <a:t>             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76200" indent="0">
              <a:buNone/>
            </a:pPr>
            <a:r>
              <a:rPr lang="en-US" altLang="zh-CN" sz="2000" dirty="0">
                <a:solidFill>
                  <a:schemeClr val="tx1"/>
                </a:solidFill>
              </a:rPr>
              <a:t>             </a:t>
            </a:r>
            <a:r>
              <a:rPr lang="zh-CN" altLang="en-US" sz="2000" dirty="0">
                <a:solidFill>
                  <a:schemeClr val="tx1"/>
                </a:solidFill>
              </a:rPr>
              <a:t>  例子：</a:t>
            </a:r>
          </a:p>
          <a:p>
            <a:pPr marL="76200" indent="0">
              <a:buNone/>
            </a:pPr>
            <a:r>
              <a:rPr lang="zh-CN" altLang="en-US" sz="2000" dirty="0">
                <a:solidFill>
                  <a:schemeClr val="tx1"/>
                </a:solidFill>
              </a:rPr>
              <a:t>                    </a:t>
            </a:r>
            <a:r>
              <a:rPr lang="en-US" altLang="zh-CN" sz="2000" dirty="0">
                <a:solidFill>
                  <a:schemeClr val="tx1"/>
                </a:solidFill>
              </a:rPr>
              <a:t>m = </a:t>
            </a:r>
            <a:r>
              <a:rPr lang="en-US" altLang="zh-CN" sz="2000" dirty="0" err="1">
                <a:solidFill>
                  <a:schemeClr val="tx1"/>
                </a:solidFill>
              </a:rPr>
              <a:t>r.sub.domain</a:t>
            </a:r>
            <a:r>
              <a:rPr lang="en-US" altLang="zh-CN" sz="2000" dirty="0">
                <a:solidFill>
                  <a:schemeClr val="tx1"/>
                </a:solidFill>
              </a:rPr>
              <a:t> == </a:t>
            </a:r>
            <a:r>
              <a:rPr lang="en-US" altLang="zh-CN" sz="2000" dirty="0" err="1">
                <a:solidFill>
                  <a:schemeClr val="tx1"/>
                </a:solidFill>
              </a:rPr>
              <a:t>r.obj.domain</a:t>
            </a:r>
            <a:endParaRPr lang="en-US" altLang="zh-CN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1254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44;p14">
            <a:extLst>
              <a:ext uri="{FF2B5EF4-FFF2-40B4-BE49-F238E27FC236}">
                <a16:creationId xmlns:a16="http://schemas.microsoft.com/office/drawing/2014/main" id="{50793EDA-49A7-4F4E-BB2E-0DEC41BA8EBA}"/>
              </a:ext>
            </a:extLst>
          </p:cNvPr>
          <p:cNvCxnSpPr/>
          <p:nvPr/>
        </p:nvCxnSpPr>
        <p:spPr>
          <a:xfrm>
            <a:off x="214275" y="793244"/>
            <a:ext cx="81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A05095C-2D2C-41C2-B343-4A842D6494C6}"/>
              </a:ext>
            </a:extLst>
          </p:cNvPr>
          <p:cNvSpPr txBox="1"/>
          <p:nvPr/>
        </p:nvSpPr>
        <p:spPr>
          <a:xfrm>
            <a:off x="12455" y="208469"/>
            <a:ext cx="4288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CN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3. PERM</a:t>
            </a:r>
            <a:r>
              <a:rPr lang="zh-CN" altLang="en-US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模型解析流程</a:t>
            </a:r>
          </a:p>
        </p:txBody>
      </p:sp>
      <p:sp>
        <p:nvSpPr>
          <p:cNvPr id="4" name="Google Shape;220;p24">
            <a:extLst>
              <a:ext uri="{FF2B5EF4-FFF2-40B4-BE49-F238E27FC236}">
                <a16:creationId xmlns:a16="http://schemas.microsoft.com/office/drawing/2014/main" id="{63637829-E382-4A18-AF1C-5F4B1C6BE511}"/>
              </a:ext>
            </a:extLst>
          </p:cNvPr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>
              <a:defRPr/>
            </a:pPr>
            <a:r>
              <a:rPr lang="en-US" altLang="zh-CN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ork Sans"/>
              </a:rPr>
              <a:t>Casbin 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  <a:sym typeface="Work Sans"/>
              </a:rPr>
              <a:t>技术原理</a:t>
            </a:r>
            <a:endParaRPr lang="en-US" altLang="zh-CN" sz="18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ork Sans"/>
            </a:endParaRPr>
          </a:p>
        </p:txBody>
      </p:sp>
      <p:sp>
        <p:nvSpPr>
          <p:cNvPr id="5" name="Google Shape;307;p36">
            <a:extLst>
              <a:ext uri="{FF2B5EF4-FFF2-40B4-BE49-F238E27FC236}">
                <a16:creationId xmlns:a16="http://schemas.microsoft.com/office/drawing/2014/main" id="{A06D4A33-2EF0-4680-83D3-96F1AB0B7B3B}"/>
              </a:ext>
            </a:extLst>
          </p:cNvPr>
          <p:cNvSpPr txBox="1"/>
          <p:nvPr/>
        </p:nvSpPr>
        <p:spPr>
          <a:xfrm>
            <a:off x="117775" y="1123409"/>
            <a:ext cx="11812967" cy="1254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Casbin</a:t>
            </a:r>
            <a:r>
              <a:rPr lang="zh-CN" altLang="en-US" sz="2000" dirty="0">
                <a:solidFill>
                  <a:schemeClr val="tx1"/>
                </a:solidFill>
              </a:rPr>
              <a:t>采用基于解释器的设计思想，将</a:t>
            </a:r>
            <a:r>
              <a:rPr lang="en-US" altLang="zh-CN" sz="2000" dirty="0">
                <a:solidFill>
                  <a:schemeClr val="tx1"/>
                </a:solidFill>
              </a:rPr>
              <a:t>PERM</a:t>
            </a:r>
            <a:r>
              <a:rPr lang="zh-CN" altLang="en-US" sz="2000" dirty="0">
                <a:solidFill>
                  <a:schemeClr val="tx1"/>
                </a:solidFill>
              </a:rPr>
              <a:t>模型语句看作脚本语言进行动态解析，从而大大增强了模型表达的灵活性。</a:t>
            </a:r>
            <a:endParaRPr lang="en-US" altLang="zh-CN" sz="2000" dirty="0">
              <a:solidFill>
                <a:schemeClr val="tx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9A881A-F2C6-4AEC-9945-47E810F45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259" y="1750425"/>
            <a:ext cx="5253482" cy="390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05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E7AA222-A699-40BB-B27F-CF66F6AD89CF}"/>
              </a:ext>
            </a:extLst>
          </p:cNvPr>
          <p:cNvSpPr txBox="1"/>
          <p:nvPr/>
        </p:nvSpPr>
        <p:spPr>
          <a:xfrm>
            <a:off x="868919" y="173961"/>
            <a:ext cx="2759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Casnode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优势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3852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0AB8F42-F7F4-4C87-A0E9-D2285B1B504E}"/>
              </a:ext>
            </a:extLst>
          </p:cNvPr>
          <p:cNvSpPr txBox="1"/>
          <p:nvPr/>
        </p:nvSpPr>
        <p:spPr>
          <a:xfrm>
            <a:off x="318498" y="718361"/>
            <a:ext cx="11690561" cy="5575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0" i="0" spc="36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编辑器支持 </a:t>
            </a:r>
            <a:r>
              <a:rPr lang="en-US" altLang="zh-CN" sz="2400" b="0" i="0" spc="36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markdown</a:t>
            </a:r>
            <a:r>
              <a:rPr lang="zh-CN" altLang="en-US" sz="2400" b="0" i="0" spc="36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，富文本等。</a:t>
            </a:r>
            <a:endParaRPr lang="en-US" altLang="zh-CN" sz="2400" b="0" i="0" spc="36" dirty="0">
              <a:solidFill>
                <a:srgbClr val="404040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0" i="0" spc="36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支持管理员后台，更加方便和专一的管理论坛，无需再维护。</a:t>
            </a:r>
            <a:endParaRPr lang="en-US" altLang="zh-CN" sz="2400" b="0" i="0" spc="36" dirty="0">
              <a:solidFill>
                <a:srgbClr val="404040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0" i="0" spc="36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支持设置站内广告，通过后台自主投放。</a:t>
            </a:r>
            <a:endParaRPr lang="en-US" altLang="zh-CN" sz="2400" b="0" i="0" spc="36" dirty="0">
              <a:solidFill>
                <a:srgbClr val="404040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0" i="0" spc="36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支持站内搜索，当然也支持通过 </a:t>
            </a:r>
            <a:r>
              <a:rPr lang="en-US" altLang="zh-CN" sz="2400" b="0" i="0" spc="36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Google </a:t>
            </a:r>
            <a:r>
              <a:rPr lang="zh-CN" altLang="en-US" sz="2400" b="0" i="0" spc="36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等各种引擎搜索。</a:t>
            </a:r>
            <a:endParaRPr lang="en-US" altLang="zh-CN" sz="2400" b="0" i="0" spc="36" dirty="0">
              <a:solidFill>
                <a:srgbClr val="404040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0" i="0" spc="36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支持服务端渲染，对搜索引擎 </a:t>
            </a:r>
            <a:r>
              <a:rPr lang="en-US" altLang="zh-CN" sz="2400" b="0" i="0" spc="36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SEO </a:t>
            </a:r>
            <a:r>
              <a:rPr lang="zh-CN" altLang="en-US" sz="2400" b="0" i="0" spc="36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友好。</a:t>
            </a:r>
            <a:endParaRPr lang="en-US" altLang="zh-CN" sz="2400" b="0" i="0" spc="36" dirty="0">
              <a:solidFill>
                <a:srgbClr val="404040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0" i="0" spc="36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支持拖拽上传图片和附件，同时每个账户都拥有自己的文件库及配额，文件库中的文件也可以当作分享链接分享出去，贴子配图更加方便。支持阿里云，腾讯云等多种 </a:t>
            </a:r>
            <a:r>
              <a:rPr lang="en-US" altLang="zh-CN" sz="2400" b="0" i="0" spc="36" dirty="0" err="1">
                <a:solidFill>
                  <a:srgbClr val="40404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oss</a:t>
            </a:r>
            <a:r>
              <a:rPr lang="en-US" altLang="zh-CN" sz="2400" b="0" i="0" spc="36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2400" b="0" i="0" spc="36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存储。</a:t>
            </a:r>
            <a:endParaRPr lang="en-US" altLang="zh-CN" sz="2400" b="0" i="0" spc="36" dirty="0">
              <a:solidFill>
                <a:srgbClr val="404040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0" i="0" spc="36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论坛开源，代码可读性高，符合规范，所有第三方服务都为可插拔形式，易于自定义，选择合适的服务。</a:t>
            </a:r>
            <a:endParaRPr lang="zh-CN" altLang="en-US" sz="2400" b="0" i="0" spc="0" dirty="0">
              <a:solidFill>
                <a:srgbClr val="333333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Google Shape;220;p24">
            <a:extLst>
              <a:ext uri="{FF2B5EF4-FFF2-40B4-BE49-F238E27FC236}">
                <a16:creationId xmlns:a16="http://schemas.microsoft.com/office/drawing/2014/main" id="{946D068B-587B-4A34-81A9-922767C6E103}"/>
              </a:ext>
            </a:extLst>
          </p:cNvPr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lvl="0">
              <a:buSzPts val="1100"/>
              <a:defRPr/>
            </a:pPr>
            <a:r>
              <a:rPr lang="en-US" altLang="zh-CN" sz="1800" kern="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Casnode</a:t>
            </a:r>
            <a:r>
              <a:rPr lang="en-US" altLang="zh-CN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</a:p>
        </p:txBody>
      </p:sp>
    </p:spTree>
    <p:extLst>
      <p:ext uri="{BB962C8B-B14F-4D97-AF65-F5344CB8AC3E}">
        <p14:creationId xmlns:p14="http://schemas.microsoft.com/office/powerpoint/2010/main" val="21047940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4;p19"/>
          <p:cNvSpPr txBox="1"/>
          <p:nvPr/>
        </p:nvSpPr>
        <p:spPr>
          <a:xfrm>
            <a:off x="1490813" y="2851649"/>
            <a:ext cx="8708263" cy="1154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90204"/>
              <a:buNone/>
              <a:defRPr/>
            </a:pPr>
            <a:r>
              <a:rPr kumimoji="0" lang="en-US" altLang="zh-CN" sz="7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Work Sans"/>
              </a:rPr>
              <a:t>Casbin</a:t>
            </a:r>
            <a:r>
              <a:rPr kumimoji="0" lang="zh-CN" altLang="en-US" sz="7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Work Sans"/>
              </a:rPr>
              <a:t>插件机制</a:t>
            </a:r>
            <a:endParaRPr kumimoji="0" lang="en-US" sz="7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Work Sans"/>
            </a:endParaRPr>
          </a:p>
        </p:txBody>
      </p:sp>
      <p:sp>
        <p:nvSpPr>
          <p:cNvPr id="3" name="Google Shape;185;p19"/>
          <p:cNvSpPr txBox="1"/>
          <p:nvPr/>
        </p:nvSpPr>
        <p:spPr>
          <a:xfrm>
            <a:off x="1507014" y="2338049"/>
            <a:ext cx="39099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8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90204"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Roboto"/>
              </a:rPr>
              <a:t>第五部分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646883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144;p14">
            <a:extLst>
              <a:ext uri="{FF2B5EF4-FFF2-40B4-BE49-F238E27FC236}">
                <a16:creationId xmlns:a16="http://schemas.microsoft.com/office/drawing/2014/main" id="{E24B1DA6-3EEA-43F0-9C73-3C5DA95B4490}"/>
              </a:ext>
            </a:extLst>
          </p:cNvPr>
          <p:cNvCxnSpPr/>
          <p:nvPr/>
        </p:nvCxnSpPr>
        <p:spPr>
          <a:xfrm>
            <a:off x="214275" y="793244"/>
            <a:ext cx="81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7BB37155-29F8-4483-80D3-1CB2480AD4F5}"/>
              </a:ext>
            </a:extLst>
          </p:cNvPr>
          <p:cNvSpPr txBox="1"/>
          <p:nvPr/>
        </p:nvSpPr>
        <p:spPr>
          <a:xfrm>
            <a:off x="-215171" y="208469"/>
            <a:ext cx="4743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CN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1. </a:t>
            </a:r>
            <a:r>
              <a:rPr lang="zh-CN" altLang="en-US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为什么实现插件机制？</a:t>
            </a:r>
          </a:p>
        </p:txBody>
      </p:sp>
      <p:sp>
        <p:nvSpPr>
          <p:cNvPr id="8" name="Google Shape;220;p24">
            <a:extLst>
              <a:ext uri="{FF2B5EF4-FFF2-40B4-BE49-F238E27FC236}">
                <a16:creationId xmlns:a16="http://schemas.microsoft.com/office/drawing/2014/main" id="{45F678AB-1027-4165-972C-262B6E09C843}"/>
              </a:ext>
            </a:extLst>
          </p:cNvPr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>
              <a:defRPr/>
            </a:pPr>
            <a:r>
              <a:rPr lang="en-US" altLang="zh-CN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ork Sans"/>
              </a:rPr>
              <a:t>Casbin 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  <a:sym typeface="Work Sans"/>
              </a:rPr>
              <a:t>插件机制</a:t>
            </a:r>
            <a:endParaRPr lang="en-US" altLang="zh-CN" sz="18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ork Sans"/>
            </a:endParaRPr>
          </a:p>
        </p:txBody>
      </p:sp>
      <p:sp>
        <p:nvSpPr>
          <p:cNvPr id="9" name="Google Shape;307;p36">
            <a:extLst>
              <a:ext uri="{FF2B5EF4-FFF2-40B4-BE49-F238E27FC236}">
                <a16:creationId xmlns:a16="http://schemas.microsoft.com/office/drawing/2014/main" id="{6E58B4A5-81DD-4F9C-8030-AAB52CC4F00C}"/>
              </a:ext>
            </a:extLst>
          </p:cNvPr>
          <p:cNvSpPr txBox="1"/>
          <p:nvPr/>
        </p:nvSpPr>
        <p:spPr>
          <a:xfrm>
            <a:off x="117775" y="1123408"/>
            <a:ext cx="11812967" cy="4862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Go</a:t>
            </a:r>
            <a:r>
              <a:rPr lang="zh-CN" altLang="en-US" sz="2000" dirty="0">
                <a:solidFill>
                  <a:schemeClr val="tx1"/>
                </a:solidFill>
              </a:rPr>
              <a:t>是一种静态编译语言，所有直接依赖都必须以源代码形式编译到可执行文件中。为了防止</a:t>
            </a:r>
            <a:r>
              <a:rPr lang="en-US" altLang="zh-CN" sz="2000" dirty="0">
                <a:solidFill>
                  <a:schemeClr val="tx1"/>
                </a:solidFill>
              </a:rPr>
              <a:t>Casbin</a:t>
            </a:r>
            <a:r>
              <a:rPr lang="zh-CN" altLang="en-US" sz="2000" dirty="0">
                <a:solidFill>
                  <a:schemeClr val="tx1"/>
                </a:solidFill>
              </a:rPr>
              <a:t>下游项目代码过于膨胀，</a:t>
            </a:r>
            <a:r>
              <a:rPr lang="en-US" altLang="zh-CN" sz="2000" dirty="0">
                <a:solidFill>
                  <a:schemeClr val="tx1"/>
                </a:solidFill>
              </a:rPr>
              <a:t>Casbin</a:t>
            </a:r>
            <a:r>
              <a:rPr lang="zh-CN" altLang="en-US" sz="2000" dirty="0">
                <a:solidFill>
                  <a:schemeClr val="tx1"/>
                </a:solidFill>
              </a:rPr>
              <a:t>主库只保留核心功能，而将扩展的功能以插件的形式提供，通过依赖注入实现插件的动态调用。</a:t>
            </a:r>
            <a:endParaRPr lang="en-US" altLang="zh-CN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430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44;p14">
            <a:extLst>
              <a:ext uri="{FF2B5EF4-FFF2-40B4-BE49-F238E27FC236}">
                <a16:creationId xmlns:a16="http://schemas.microsoft.com/office/drawing/2014/main" id="{293C1AE8-B13C-41E0-88CC-27E463AC617C}"/>
              </a:ext>
            </a:extLst>
          </p:cNvPr>
          <p:cNvCxnSpPr/>
          <p:nvPr/>
        </p:nvCxnSpPr>
        <p:spPr>
          <a:xfrm>
            <a:off x="214275" y="793244"/>
            <a:ext cx="81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6F867C58-634B-4FB6-9065-70A110E21955}"/>
              </a:ext>
            </a:extLst>
          </p:cNvPr>
          <p:cNvSpPr txBox="1"/>
          <p:nvPr/>
        </p:nvSpPr>
        <p:spPr>
          <a:xfrm>
            <a:off x="361147" y="106681"/>
            <a:ext cx="64299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CN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2. Casbin</a:t>
            </a:r>
            <a:r>
              <a:rPr lang="zh-CN" altLang="en-US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插件包含以下几种类型：</a:t>
            </a:r>
          </a:p>
        </p:txBody>
      </p:sp>
      <p:sp>
        <p:nvSpPr>
          <p:cNvPr id="4" name="Google Shape;220;p24">
            <a:extLst>
              <a:ext uri="{FF2B5EF4-FFF2-40B4-BE49-F238E27FC236}">
                <a16:creationId xmlns:a16="http://schemas.microsoft.com/office/drawing/2014/main" id="{34317C06-AAB9-49B3-8CEF-2A6D8BB94AAF}"/>
              </a:ext>
            </a:extLst>
          </p:cNvPr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>
              <a:defRPr/>
            </a:pPr>
            <a:r>
              <a:rPr lang="en-US" altLang="zh-CN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ork Sans"/>
              </a:rPr>
              <a:t>Casbin 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  <a:sym typeface="Work Sans"/>
              </a:rPr>
              <a:t>插件机制</a:t>
            </a:r>
            <a:endParaRPr lang="en-US" altLang="zh-CN" sz="18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ork Sans"/>
            </a:endParaRPr>
          </a:p>
        </p:txBody>
      </p:sp>
      <p:sp>
        <p:nvSpPr>
          <p:cNvPr id="5" name="Google Shape;307;p36">
            <a:extLst>
              <a:ext uri="{FF2B5EF4-FFF2-40B4-BE49-F238E27FC236}">
                <a16:creationId xmlns:a16="http://schemas.microsoft.com/office/drawing/2014/main" id="{804A7F63-2803-4FF5-A121-B4CBFC978B22}"/>
              </a:ext>
            </a:extLst>
          </p:cNvPr>
          <p:cNvSpPr txBox="1"/>
          <p:nvPr/>
        </p:nvSpPr>
        <p:spPr>
          <a:xfrm>
            <a:off x="117775" y="1123408"/>
            <a:ext cx="11812967" cy="4862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r>
              <a:rPr lang="zh-CN" altLang="en-US" sz="2000" dirty="0">
                <a:solidFill>
                  <a:schemeClr val="tx1"/>
                </a:solidFill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</a:rPr>
              <a:t>1</a:t>
            </a:r>
            <a:r>
              <a:rPr lang="zh-CN" altLang="en-US" sz="2000" dirty="0">
                <a:solidFill>
                  <a:schemeClr val="tx1"/>
                </a:solidFill>
              </a:rPr>
              <a:t>）策略存储插件（</a:t>
            </a:r>
            <a:r>
              <a:rPr lang="en-US" altLang="zh-CN" sz="2000" dirty="0">
                <a:solidFill>
                  <a:schemeClr val="tx1"/>
                </a:solidFill>
              </a:rPr>
              <a:t>Adapter</a:t>
            </a:r>
            <a:r>
              <a:rPr lang="zh-CN" altLang="en-US" sz="2000" dirty="0">
                <a:solidFill>
                  <a:schemeClr val="tx1"/>
                </a:solidFill>
              </a:rPr>
              <a:t>）：将</a:t>
            </a:r>
            <a:r>
              <a:rPr lang="en-US" altLang="zh-CN" sz="2000" dirty="0">
                <a:solidFill>
                  <a:schemeClr val="tx1"/>
                </a:solidFill>
              </a:rPr>
              <a:t>Casbin</a:t>
            </a:r>
            <a:r>
              <a:rPr lang="zh-CN" altLang="en-US" sz="2000" dirty="0">
                <a:solidFill>
                  <a:schemeClr val="tx1"/>
                </a:solidFill>
              </a:rPr>
              <a:t>策略规则存储到何种数据库中，包括</a:t>
            </a:r>
            <a:r>
              <a:rPr lang="en-US" altLang="zh-CN" sz="2000" dirty="0">
                <a:solidFill>
                  <a:schemeClr val="tx1"/>
                </a:solidFill>
              </a:rPr>
              <a:t>ORM, NoSQL, KV, AWS S3</a:t>
            </a:r>
            <a:r>
              <a:rPr lang="zh-CN" altLang="en-US" sz="2000" dirty="0">
                <a:solidFill>
                  <a:schemeClr val="tx1"/>
                </a:solidFill>
              </a:rPr>
              <a:t>等</a:t>
            </a:r>
            <a:r>
              <a:rPr lang="en-US" altLang="zh-CN" sz="2000" dirty="0">
                <a:solidFill>
                  <a:schemeClr val="tx1"/>
                </a:solidFill>
              </a:rPr>
              <a:t>30+</a:t>
            </a:r>
            <a:r>
              <a:rPr lang="zh-CN" altLang="en-US" sz="2000" dirty="0">
                <a:solidFill>
                  <a:schemeClr val="tx1"/>
                </a:solidFill>
              </a:rPr>
              <a:t>个插件；</a:t>
            </a:r>
          </a:p>
          <a:p>
            <a:r>
              <a:rPr lang="zh-CN" altLang="en-US" sz="2000" dirty="0">
                <a:solidFill>
                  <a:schemeClr val="tx1"/>
                </a:solidFill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</a:rPr>
              <a:t>2</a:t>
            </a:r>
            <a:r>
              <a:rPr lang="zh-CN" altLang="en-US" sz="2000" dirty="0">
                <a:solidFill>
                  <a:schemeClr val="tx1"/>
                </a:solidFill>
              </a:rPr>
              <a:t>）策略同步插件（</a:t>
            </a:r>
            <a:r>
              <a:rPr lang="en-US" altLang="zh-CN" sz="2000" dirty="0">
                <a:solidFill>
                  <a:schemeClr val="tx1"/>
                </a:solidFill>
              </a:rPr>
              <a:t>Watcher</a:t>
            </a:r>
            <a:r>
              <a:rPr lang="zh-CN" altLang="en-US" sz="2000" dirty="0">
                <a:solidFill>
                  <a:schemeClr val="tx1"/>
                </a:solidFill>
              </a:rPr>
              <a:t>）：当</a:t>
            </a:r>
            <a:r>
              <a:rPr lang="en-US" altLang="zh-CN" sz="2000" dirty="0">
                <a:solidFill>
                  <a:schemeClr val="tx1"/>
                </a:solidFill>
              </a:rPr>
              <a:t>Casbin</a:t>
            </a:r>
            <a:r>
              <a:rPr lang="zh-CN" altLang="en-US" sz="2000" dirty="0">
                <a:solidFill>
                  <a:schemeClr val="tx1"/>
                </a:solidFill>
              </a:rPr>
              <a:t>采用分布式部署时，不同节点的</a:t>
            </a:r>
            <a:r>
              <a:rPr lang="en-US" altLang="zh-CN" sz="2000" dirty="0">
                <a:solidFill>
                  <a:schemeClr val="tx1"/>
                </a:solidFill>
              </a:rPr>
              <a:t>Casbin</a:t>
            </a:r>
            <a:r>
              <a:rPr lang="zh-CN" altLang="en-US" sz="2000" dirty="0">
                <a:solidFill>
                  <a:schemeClr val="tx1"/>
                </a:solidFill>
              </a:rPr>
              <a:t>策略之间如何同步，包括</a:t>
            </a:r>
            <a:r>
              <a:rPr lang="en-US" altLang="zh-CN" sz="2000" dirty="0" err="1">
                <a:solidFill>
                  <a:schemeClr val="tx1"/>
                </a:solidFill>
              </a:rPr>
              <a:t>etcd</a:t>
            </a:r>
            <a:r>
              <a:rPr lang="en-US" altLang="zh-CN" sz="2000" dirty="0">
                <a:solidFill>
                  <a:schemeClr val="tx1"/>
                </a:solidFill>
              </a:rPr>
              <a:t>, </a:t>
            </a:r>
            <a:r>
              <a:rPr lang="en-US" altLang="zh-CN" sz="2000" dirty="0" err="1">
                <a:solidFill>
                  <a:schemeClr val="tx1"/>
                </a:solidFill>
              </a:rPr>
              <a:t>ZooKeeper</a:t>
            </a:r>
            <a:r>
              <a:rPr lang="en-US" altLang="zh-CN" sz="2000" dirty="0">
                <a:solidFill>
                  <a:schemeClr val="tx1"/>
                </a:solidFill>
              </a:rPr>
              <a:t>, Redis</a:t>
            </a:r>
            <a:r>
              <a:rPr lang="zh-CN" altLang="en-US" sz="2000" dirty="0">
                <a:solidFill>
                  <a:schemeClr val="tx1"/>
                </a:solidFill>
              </a:rPr>
              <a:t>等</a:t>
            </a:r>
            <a:r>
              <a:rPr lang="en-US" altLang="zh-CN" sz="2000" dirty="0">
                <a:solidFill>
                  <a:schemeClr val="tx1"/>
                </a:solidFill>
              </a:rPr>
              <a:t>6</a:t>
            </a:r>
            <a:r>
              <a:rPr lang="zh-CN" altLang="en-US" sz="2000" dirty="0">
                <a:solidFill>
                  <a:schemeClr val="tx1"/>
                </a:solidFill>
              </a:rPr>
              <a:t>个插件；</a:t>
            </a:r>
          </a:p>
          <a:p>
            <a:r>
              <a:rPr lang="zh-CN" altLang="en-US" sz="2000" dirty="0">
                <a:solidFill>
                  <a:schemeClr val="tx1"/>
                </a:solidFill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</a:rPr>
              <a:t>3</a:t>
            </a:r>
            <a:r>
              <a:rPr lang="zh-CN" altLang="en-US" sz="2000" dirty="0">
                <a:solidFill>
                  <a:schemeClr val="tx1"/>
                </a:solidFill>
              </a:rPr>
              <a:t>）角色管理插件（</a:t>
            </a:r>
            <a:r>
              <a:rPr lang="en-US" altLang="zh-CN" sz="2000" dirty="0">
                <a:solidFill>
                  <a:schemeClr val="tx1"/>
                </a:solidFill>
              </a:rPr>
              <a:t>Role Manager</a:t>
            </a:r>
            <a:r>
              <a:rPr lang="zh-CN" altLang="en-US" sz="2000" dirty="0">
                <a:solidFill>
                  <a:schemeClr val="tx1"/>
                </a:solidFill>
              </a:rPr>
              <a:t>）：</a:t>
            </a:r>
            <a:r>
              <a:rPr lang="en-US" altLang="zh-CN" sz="2000" dirty="0">
                <a:solidFill>
                  <a:schemeClr val="tx1"/>
                </a:solidFill>
              </a:rPr>
              <a:t>RBAC</a:t>
            </a:r>
            <a:r>
              <a:rPr lang="zh-CN" altLang="en-US" sz="2000" dirty="0">
                <a:solidFill>
                  <a:schemeClr val="tx1"/>
                </a:solidFill>
              </a:rPr>
              <a:t>模型中的角色继承关系如何存储，包括</a:t>
            </a:r>
            <a:r>
              <a:rPr lang="en-US" altLang="zh-CN" sz="2000" dirty="0" err="1">
                <a:solidFill>
                  <a:schemeClr val="tx1"/>
                </a:solidFill>
              </a:rPr>
              <a:t>Okta</a:t>
            </a:r>
            <a:r>
              <a:rPr lang="en-US" altLang="zh-CN" sz="2000" dirty="0">
                <a:solidFill>
                  <a:schemeClr val="tx1"/>
                </a:solidFill>
              </a:rPr>
              <a:t>, Auth0</a:t>
            </a:r>
            <a:r>
              <a:rPr lang="zh-CN" altLang="en-US" sz="2000" dirty="0">
                <a:solidFill>
                  <a:schemeClr val="tx1"/>
                </a:solidFill>
              </a:rPr>
              <a:t>等</a:t>
            </a:r>
            <a:r>
              <a:rPr lang="en-US" altLang="zh-CN" sz="2000" dirty="0">
                <a:solidFill>
                  <a:schemeClr val="tx1"/>
                </a:solidFill>
              </a:rPr>
              <a:t>4</a:t>
            </a:r>
            <a:r>
              <a:rPr lang="zh-CN" altLang="en-US" sz="2000" dirty="0">
                <a:solidFill>
                  <a:schemeClr val="tx1"/>
                </a:solidFill>
              </a:rPr>
              <a:t>个插件。</a:t>
            </a:r>
          </a:p>
        </p:txBody>
      </p:sp>
    </p:spTree>
    <p:extLst>
      <p:ext uri="{BB962C8B-B14F-4D97-AF65-F5344CB8AC3E}">
        <p14:creationId xmlns:p14="http://schemas.microsoft.com/office/powerpoint/2010/main" val="33350020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44;p14">
            <a:extLst>
              <a:ext uri="{FF2B5EF4-FFF2-40B4-BE49-F238E27FC236}">
                <a16:creationId xmlns:a16="http://schemas.microsoft.com/office/drawing/2014/main" id="{3619DD76-1997-4E57-B207-958853181F6A}"/>
              </a:ext>
            </a:extLst>
          </p:cNvPr>
          <p:cNvCxnSpPr/>
          <p:nvPr/>
        </p:nvCxnSpPr>
        <p:spPr>
          <a:xfrm>
            <a:off x="214275" y="793244"/>
            <a:ext cx="81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1CFA2473-1B4E-4D69-BB7C-D362C6F4D397}"/>
              </a:ext>
            </a:extLst>
          </p:cNvPr>
          <p:cNvSpPr txBox="1"/>
          <p:nvPr/>
        </p:nvSpPr>
        <p:spPr>
          <a:xfrm>
            <a:off x="897351" y="106681"/>
            <a:ext cx="5357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CN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3. </a:t>
            </a:r>
            <a:r>
              <a:rPr lang="zh-CN" altLang="en-US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策略存储插件（</a:t>
            </a:r>
            <a:r>
              <a:rPr lang="en-US" altLang="zh-CN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Adapter</a:t>
            </a:r>
            <a:r>
              <a:rPr lang="zh-CN" altLang="en-US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）</a:t>
            </a:r>
          </a:p>
        </p:txBody>
      </p:sp>
      <p:sp>
        <p:nvSpPr>
          <p:cNvPr id="4" name="Google Shape;220;p24">
            <a:extLst>
              <a:ext uri="{FF2B5EF4-FFF2-40B4-BE49-F238E27FC236}">
                <a16:creationId xmlns:a16="http://schemas.microsoft.com/office/drawing/2014/main" id="{4F3B166F-BEA3-4D57-ADC5-E41B10A74BE5}"/>
              </a:ext>
            </a:extLst>
          </p:cNvPr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>
              <a:defRPr/>
            </a:pPr>
            <a:r>
              <a:rPr lang="en-US" altLang="zh-CN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ork Sans"/>
              </a:rPr>
              <a:t>Casbin 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  <a:sym typeface="Work Sans"/>
              </a:rPr>
              <a:t>插件机制</a:t>
            </a:r>
            <a:endParaRPr lang="en-US" altLang="zh-CN" sz="18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ork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575FBC-C75F-42C9-A790-D41D613AC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08" y="1357567"/>
            <a:ext cx="4312198" cy="4549010"/>
          </a:xfrm>
          <a:prstGeom prst="rect">
            <a:avLst/>
          </a:prstGeom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546820CB-D59A-40CC-A1BE-C6E18708E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042" y="1334575"/>
            <a:ext cx="4082829" cy="4549000"/>
          </a:xfrm>
          <a:prstGeom prst="rect">
            <a:avLst/>
          </a:prstGeom>
        </p:spPr>
      </p:pic>
      <p:pic>
        <p:nvPicPr>
          <p:cNvPr id="7" name="Picture 11">
            <a:extLst>
              <a:ext uri="{FF2B5EF4-FFF2-40B4-BE49-F238E27FC236}">
                <a16:creationId xmlns:a16="http://schemas.microsoft.com/office/drawing/2014/main" id="{91470BE0-964D-43B0-8364-0F7368C01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7108" y="2142004"/>
            <a:ext cx="3091575" cy="1933203"/>
          </a:xfrm>
          <a:prstGeom prst="rect">
            <a:avLst/>
          </a:prstGeom>
        </p:spPr>
      </p:pic>
      <p:sp>
        <p:nvSpPr>
          <p:cNvPr id="8" name="文本占位符 2">
            <a:extLst>
              <a:ext uri="{FF2B5EF4-FFF2-40B4-BE49-F238E27FC236}">
                <a16:creationId xmlns:a16="http://schemas.microsoft.com/office/drawing/2014/main" id="{C533B0E6-DA32-4BF7-BC85-A63AB6F73E82}"/>
              </a:ext>
            </a:extLst>
          </p:cNvPr>
          <p:cNvSpPr txBox="1">
            <a:spLocks/>
          </p:cNvSpPr>
          <p:nvPr/>
        </p:nvSpPr>
        <p:spPr>
          <a:xfrm>
            <a:off x="5554696" y="895033"/>
            <a:ext cx="3677525" cy="516246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https://casbin.org/docs/en/adapters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532479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44;p14">
            <a:extLst>
              <a:ext uri="{FF2B5EF4-FFF2-40B4-BE49-F238E27FC236}">
                <a16:creationId xmlns:a16="http://schemas.microsoft.com/office/drawing/2014/main" id="{F8CC19DC-B9AA-457E-95BA-8A2489B2BFD7}"/>
              </a:ext>
            </a:extLst>
          </p:cNvPr>
          <p:cNvCxnSpPr/>
          <p:nvPr/>
        </p:nvCxnSpPr>
        <p:spPr>
          <a:xfrm>
            <a:off x="214275" y="793244"/>
            <a:ext cx="81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4D8962AB-803B-4768-BDD5-CD32A2EC17D0}"/>
              </a:ext>
            </a:extLst>
          </p:cNvPr>
          <p:cNvSpPr txBox="1"/>
          <p:nvPr/>
        </p:nvSpPr>
        <p:spPr>
          <a:xfrm>
            <a:off x="802389" y="106681"/>
            <a:ext cx="5547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CN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4.  </a:t>
            </a:r>
            <a:r>
              <a:rPr lang="zh-CN" altLang="en-US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策略同步插件（</a:t>
            </a:r>
            <a:r>
              <a:rPr lang="en-US" altLang="zh-CN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Watcher</a:t>
            </a:r>
            <a:r>
              <a:rPr lang="zh-CN" altLang="en-US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）</a:t>
            </a:r>
          </a:p>
        </p:txBody>
      </p:sp>
      <p:sp>
        <p:nvSpPr>
          <p:cNvPr id="4" name="Google Shape;220;p24">
            <a:extLst>
              <a:ext uri="{FF2B5EF4-FFF2-40B4-BE49-F238E27FC236}">
                <a16:creationId xmlns:a16="http://schemas.microsoft.com/office/drawing/2014/main" id="{2C53D135-FE0F-4973-8D6F-99C237A95970}"/>
              </a:ext>
            </a:extLst>
          </p:cNvPr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>
              <a:defRPr/>
            </a:pPr>
            <a:r>
              <a:rPr lang="en-US" altLang="zh-CN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ork Sans"/>
              </a:rPr>
              <a:t>Casbin 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  <a:sym typeface="Work Sans"/>
              </a:rPr>
              <a:t>插件机制</a:t>
            </a:r>
            <a:endParaRPr lang="en-US" altLang="zh-CN" sz="18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ork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DBCD46-9E20-4C20-85C2-FAD137300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60" y="793244"/>
            <a:ext cx="7597798" cy="3886537"/>
          </a:xfrm>
          <a:prstGeom prst="rect">
            <a:avLst/>
          </a:prstGeom>
        </p:spPr>
      </p:pic>
      <p:sp>
        <p:nvSpPr>
          <p:cNvPr id="6" name="文本占位符 2">
            <a:extLst>
              <a:ext uri="{FF2B5EF4-FFF2-40B4-BE49-F238E27FC236}">
                <a16:creationId xmlns:a16="http://schemas.microsoft.com/office/drawing/2014/main" id="{1D487200-61A5-4094-B6AA-C9820F990324}"/>
              </a:ext>
            </a:extLst>
          </p:cNvPr>
          <p:cNvSpPr txBox="1">
            <a:spLocks/>
          </p:cNvSpPr>
          <p:nvPr/>
        </p:nvSpPr>
        <p:spPr>
          <a:xfrm>
            <a:off x="2459412" y="5221477"/>
            <a:ext cx="3677525" cy="516246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https://casbin.org/docs/en/watchers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246128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44;p14">
            <a:extLst>
              <a:ext uri="{FF2B5EF4-FFF2-40B4-BE49-F238E27FC236}">
                <a16:creationId xmlns:a16="http://schemas.microsoft.com/office/drawing/2014/main" id="{0647EC12-253A-4EBB-B235-67F20AE4996A}"/>
              </a:ext>
            </a:extLst>
          </p:cNvPr>
          <p:cNvCxnSpPr/>
          <p:nvPr/>
        </p:nvCxnSpPr>
        <p:spPr>
          <a:xfrm>
            <a:off x="214275" y="793244"/>
            <a:ext cx="81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3524BFC2-FC66-4484-AC49-53BB2582B8BA}"/>
              </a:ext>
            </a:extLst>
          </p:cNvPr>
          <p:cNvSpPr txBox="1"/>
          <p:nvPr/>
        </p:nvSpPr>
        <p:spPr>
          <a:xfrm>
            <a:off x="328285" y="106681"/>
            <a:ext cx="6495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it-IT" altLang="zh-CN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5. </a:t>
            </a:r>
            <a:r>
              <a:rPr lang="zh-CN" altLang="it-IT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角色管理插件（</a:t>
            </a:r>
            <a:r>
              <a:rPr lang="it-IT" altLang="zh-CN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Role Manager</a:t>
            </a:r>
            <a:r>
              <a:rPr lang="zh-CN" altLang="it-IT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）</a:t>
            </a:r>
          </a:p>
        </p:txBody>
      </p:sp>
      <p:sp>
        <p:nvSpPr>
          <p:cNvPr id="4" name="Google Shape;220;p24">
            <a:extLst>
              <a:ext uri="{FF2B5EF4-FFF2-40B4-BE49-F238E27FC236}">
                <a16:creationId xmlns:a16="http://schemas.microsoft.com/office/drawing/2014/main" id="{684E63D9-0D99-4A84-A0BA-99C40A83DA59}"/>
              </a:ext>
            </a:extLst>
          </p:cNvPr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>
              <a:defRPr/>
            </a:pPr>
            <a:r>
              <a:rPr lang="en-US" altLang="zh-CN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ork Sans"/>
              </a:rPr>
              <a:t>Casbin 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  <a:sym typeface="Work Sans"/>
              </a:rPr>
              <a:t>插件机制</a:t>
            </a:r>
            <a:endParaRPr lang="en-US" altLang="zh-CN" sz="18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ork Sans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49E5C40-5485-4615-B1DB-7DC528630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141" y="958324"/>
            <a:ext cx="7582557" cy="2949196"/>
          </a:xfrm>
          <a:prstGeom prst="rect">
            <a:avLst/>
          </a:prstGeom>
        </p:spPr>
      </p:pic>
      <p:sp>
        <p:nvSpPr>
          <p:cNvPr id="6" name="文本占位符 2">
            <a:extLst>
              <a:ext uri="{FF2B5EF4-FFF2-40B4-BE49-F238E27FC236}">
                <a16:creationId xmlns:a16="http://schemas.microsoft.com/office/drawing/2014/main" id="{85B265D9-464C-4AF5-8BEF-990A4D64BCD0}"/>
              </a:ext>
            </a:extLst>
          </p:cNvPr>
          <p:cNvSpPr txBox="1">
            <a:spLocks/>
          </p:cNvSpPr>
          <p:nvPr/>
        </p:nvSpPr>
        <p:spPr>
          <a:xfrm>
            <a:off x="1329904" y="4755828"/>
            <a:ext cx="4631682" cy="516246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https://casbin.org/docs/en/role-managers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209591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4;p19"/>
          <p:cNvSpPr txBox="1"/>
          <p:nvPr/>
        </p:nvSpPr>
        <p:spPr>
          <a:xfrm>
            <a:off x="1490813" y="2851649"/>
            <a:ext cx="8708263" cy="1154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lvl="0">
              <a:defRPr/>
            </a:pPr>
            <a:r>
              <a:rPr lang="zh-CN" altLang="en-US" sz="72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访问控制即服务</a:t>
            </a:r>
            <a:endParaRPr kumimoji="0" lang="en-US" sz="7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Work Sans"/>
            </a:endParaRPr>
          </a:p>
        </p:txBody>
      </p:sp>
      <p:sp>
        <p:nvSpPr>
          <p:cNvPr id="3" name="Google Shape;185;p19"/>
          <p:cNvSpPr txBox="1"/>
          <p:nvPr/>
        </p:nvSpPr>
        <p:spPr>
          <a:xfrm>
            <a:off x="1507014" y="2338049"/>
            <a:ext cx="39099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8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90204"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Roboto"/>
              </a:rPr>
              <a:t>第六部分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654690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44;p14">
            <a:extLst>
              <a:ext uri="{FF2B5EF4-FFF2-40B4-BE49-F238E27FC236}">
                <a16:creationId xmlns:a16="http://schemas.microsoft.com/office/drawing/2014/main" id="{6BDA9291-16D7-4A64-A09C-08DAC4B6F0BA}"/>
              </a:ext>
            </a:extLst>
          </p:cNvPr>
          <p:cNvCxnSpPr/>
          <p:nvPr/>
        </p:nvCxnSpPr>
        <p:spPr>
          <a:xfrm>
            <a:off x="214275" y="793244"/>
            <a:ext cx="81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220;p24">
            <a:extLst>
              <a:ext uri="{FF2B5EF4-FFF2-40B4-BE49-F238E27FC236}">
                <a16:creationId xmlns:a16="http://schemas.microsoft.com/office/drawing/2014/main" id="{44C72097-43F5-487E-93D0-6207248895F2}"/>
              </a:ext>
            </a:extLst>
          </p:cNvPr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>
              <a:defRPr/>
            </a:pP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访问控制即服务</a:t>
            </a:r>
            <a:endParaRPr lang="en-US" altLang="zh-CN" sz="18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ork Sans"/>
            </a:endParaRPr>
          </a:p>
        </p:txBody>
      </p:sp>
      <p:sp>
        <p:nvSpPr>
          <p:cNvPr id="4" name="Google Shape;307;p36">
            <a:extLst>
              <a:ext uri="{FF2B5EF4-FFF2-40B4-BE49-F238E27FC236}">
                <a16:creationId xmlns:a16="http://schemas.microsoft.com/office/drawing/2014/main" id="{6510970F-E56C-4EB2-A6DF-A7B9BF26CD0F}"/>
              </a:ext>
            </a:extLst>
          </p:cNvPr>
          <p:cNvSpPr txBox="1"/>
          <p:nvPr/>
        </p:nvSpPr>
        <p:spPr>
          <a:xfrm>
            <a:off x="117775" y="1123409"/>
            <a:ext cx="11812967" cy="888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r>
              <a:rPr lang="en-US" altLang="zh-CN" sz="2000" dirty="0">
                <a:solidFill>
                  <a:schemeClr val="tx1"/>
                </a:solidFill>
              </a:rPr>
              <a:t> Casbin</a:t>
            </a:r>
            <a:r>
              <a:rPr lang="zh-CN" altLang="en-US" sz="2000" dirty="0">
                <a:solidFill>
                  <a:schemeClr val="tx1"/>
                </a:solidFill>
              </a:rPr>
              <a:t>支持</a:t>
            </a:r>
            <a:r>
              <a:rPr lang="en-US" altLang="zh-CN" sz="2000" dirty="0">
                <a:solidFill>
                  <a:schemeClr val="tx1"/>
                </a:solidFill>
              </a:rPr>
              <a:t>Casbin-as-a-Service</a:t>
            </a:r>
            <a:r>
              <a:rPr lang="zh-CN" altLang="en-US" sz="2000" dirty="0">
                <a:solidFill>
                  <a:schemeClr val="tx1"/>
                </a:solidFill>
              </a:rPr>
              <a:t>部署，通过第三方项目可以将</a:t>
            </a:r>
            <a:r>
              <a:rPr lang="en-US" altLang="zh-CN" sz="2000" dirty="0">
                <a:solidFill>
                  <a:schemeClr val="tx1"/>
                </a:solidFill>
              </a:rPr>
              <a:t>Casbin</a:t>
            </a:r>
            <a:r>
              <a:rPr lang="zh-CN" altLang="en-US" sz="2000" dirty="0">
                <a:solidFill>
                  <a:schemeClr val="tx1"/>
                </a:solidFill>
              </a:rPr>
              <a:t>包装成一个服务，通过</a:t>
            </a:r>
            <a:r>
              <a:rPr lang="en-US" altLang="zh-CN" sz="2000" dirty="0">
                <a:solidFill>
                  <a:schemeClr val="tx1"/>
                </a:solidFill>
              </a:rPr>
              <a:t>RESTful API</a:t>
            </a:r>
            <a:r>
              <a:rPr lang="zh-CN" altLang="en-US" sz="2000" dirty="0">
                <a:solidFill>
                  <a:schemeClr val="tx1"/>
                </a:solidFill>
              </a:rPr>
              <a:t>的形式提供对</a:t>
            </a:r>
            <a:r>
              <a:rPr lang="en-US" altLang="zh-CN" sz="2000" dirty="0">
                <a:solidFill>
                  <a:schemeClr val="tx1"/>
                </a:solidFill>
              </a:rPr>
              <a:t>Enforce</a:t>
            </a:r>
            <a:r>
              <a:rPr lang="zh-CN" altLang="en-US" sz="2000" dirty="0">
                <a:solidFill>
                  <a:schemeClr val="tx1"/>
                </a:solidFill>
              </a:rPr>
              <a:t>、策略管理等功能的调用接口。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481186C-4FC3-43CF-970D-F5C6FB6A9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684" y="2341845"/>
            <a:ext cx="7658764" cy="2751058"/>
          </a:xfrm>
          <a:prstGeom prst="rect">
            <a:avLst/>
          </a:prstGeom>
        </p:spPr>
      </p:pic>
      <p:pic>
        <p:nvPicPr>
          <p:cNvPr id="6" name="Picture 2" descr="@paysuper">
            <a:extLst>
              <a:ext uri="{FF2B5EF4-FFF2-40B4-BE49-F238E27FC236}">
                <a16:creationId xmlns:a16="http://schemas.microsoft.com/office/drawing/2014/main" id="{C7F9E608-4824-490F-BD46-B074D4F54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75" y="266165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6D5E5D6-B5D7-4B6D-BD43-1DEAB2FF9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27" y="5463584"/>
            <a:ext cx="11388315" cy="5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548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4;p19"/>
          <p:cNvSpPr txBox="1"/>
          <p:nvPr/>
        </p:nvSpPr>
        <p:spPr>
          <a:xfrm>
            <a:off x="1490813" y="2851649"/>
            <a:ext cx="8708263" cy="1154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lvl="0">
              <a:defRPr/>
            </a:pPr>
            <a:r>
              <a:rPr kumimoji="0" lang="en-US" altLang="zh-CN" sz="7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Work Sans"/>
              </a:rPr>
              <a:t>Casbin</a:t>
            </a:r>
            <a:r>
              <a:rPr lang="zh-CN" altLang="en-US" sz="72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性能</a:t>
            </a:r>
            <a:endParaRPr kumimoji="0" lang="en-US" sz="7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Work Sans"/>
            </a:endParaRPr>
          </a:p>
        </p:txBody>
      </p:sp>
      <p:sp>
        <p:nvSpPr>
          <p:cNvPr id="3" name="Google Shape;185;p19"/>
          <p:cNvSpPr txBox="1"/>
          <p:nvPr/>
        </p:nvSpPr>
        <p:spPr>
          <a:xfrm>
            <a:off x="1507014" y="2338049"/>
            <a:ext cx="39099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8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90204"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Roboto"/>
              </a:rPr>
              <a:t>第七部分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89581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44;p14">
            <a:extLst>
              <a:ext uri="{FF2B5EF4-FFF2-40B4-BE49-F238E27FC236}">
                <a16:creationId xmlns:a16="http://schemas.microsoft.com/office/drawing/2014/main" id="{7941A38D-FCEE-49E8-AD66-23C0154C21CC}"/>
              </a:ext>
            </a:extLst>
          </p:cNvPr>
          <p:cNvCxnSpPr/>
          <p:nvPr/>
        </p:nvCxnSpPr>
        <p:spPr>
          <a:xfrm>
            <a:off x="214275" y="793244"/>
            <a:ext cx="81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CD8D4C1-1FF2-4E15-A32C-A9ACD20D5DCB}"/>
              </a:ext>
            </a:extLst>
          </p:cNvPr>
          <p:cNvSpPr txBox="1"/>
          <p:nvPr/>
        </p:nvSpPr>
        <p:spPr>
          <a:xfrm>
            <a:off x="1966014" y="106681"/>
            <a:ext cx="4060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测试环境 （</a:t>
            </a:r>
            <a:r>
              <a:rPr lang="en-US" altLang="zh-CN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Go</a:t>
            </a:r>
            <a:r>
              <a:rPr lang="zh-CN" altLang="en-US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）</a:t>
            </a:r>
          </a:p>
        </p:txBody>
      </p:sp>
      <p:sp>
        <p:nvSpPr>
          <p:cNvPr id="4" name="Google Shape;220;p24">
            <a:extLst>
              <a:ext uri="{FF2B5EF4-FFF2-40B4-BE49-F238E27FC236}">
                <a16:creationId xmlns:a16="http://schemas.microsoft.com/office/drawing/2014/main" id="{2266D526-E257-44C2-AD3D-D6A36D8ECF72}"/>
              </a:ext>
            </a:extLst>
          </p:cNvPr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>
              <a:defRPr/>
            </a:pPr>
            <a:r>
              <a:rPr lang="en-US" altLang="zh-CN" sz="1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Casbin 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性能</a:t>
            </a:r>
            <a:endParaRPr lang="en-US" altLang="zh-CN" sz="18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ork Sans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2A2D5B53-D150-489B-903D-060379634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0774" y="932396"/>
            <a:ext cx="676986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2000" dirty="0">
                <a:ea typeface="思源黑体 CN Bold" panose="020B0800000000000000" pitchFamily="34" charset="-122"/>
              </a:rPr>
              <a:t>C++ </a:t>
            </a:r>
            <a:r>
              <a:rPr lang="en-US" altLang="zh-CN" sz="2000" dirty="0">
                <a:ea typeface="思源黑体 CN Bold" panose="020B0800000000000000" pitchFamily="34" charset="-122"/>
              </a:rPr>
              <a:t>=</a:t>
            </a:r>
            <a:r>
              <a:rPr lang="zh-CN" altLang="zh-CN" sz="2000" dirty="0">
                <a:ea typeface="思源黑体 CN Bold" panose="020B0800000000000000" pitchFamily="34" charset="-122"/>
              </a:rPr>
              <a:t> Rust &gt; Go &gt; Java = .NET &gt; Node.js = PHP &gt; Python </a:t>
            </a:r>
          </a:p>
        </p:txBody>
      </p:sp>
      <p:pic>
        <p:nvPicPr>
          <p:cNvPr id="6" name="图片占位符 4">
            <a:extLst>
              <a:ext uri="{FF2B5EF4-FFF2-40B4-BE49-F238E27FC236}">
                <a16:creationId xmlns:a16="http://schemas.microsoft.com/office/drawing/2014/main" id="{90624734-2A78-40C1-890D-113359F41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210" y="1477105"/>
            <a:ext cx="7807155" cy="411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760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0C012C-2E31-4958-A74C-7054DE7CC96D}"/>
              </a:ext>
            </a:extLst>
          </p:cNvPr>
          <p:cNvSpPr txBox="1"/>
          <p:nvPr/>
        </p:nvSpPr>
        <p:spPr>
          <a:xfrm>
            <a:off x="868919" y="173961"/>
            <a:ext cx="2759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Casnode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优势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3852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2092A03-DFC1-47B2-918E-D301DF5F3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19" y="822704"/>
            <a:ext cx="3851585" cy="521259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76AC534-4A0D-4F24-BE80-7A8D9C10C734}"/>
              </a:ext>
            </a:extLst>
          </p:cNvPr>
          <p:cNvSpPr txBox="1"/>
          <p:nvPr/>
        </p:nvSpPr>
        <p:spPr>
          <a:xfrm>
            <a:off x="4465016" y="2967334"/>
            <a:ext cx="6261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完美适配手机页面，布局合理，流畅无阻。</a:t>
            </a:r>
            <a:endParaRPr lang="en-US" altLang="zh-CN" sz="2400" dirty="0"/>
          </a:p>
        </p:txBody>
      </p:sp>
      <p:sp>
        <p:nvSpPr>
          <p:cNvPr id="5" name="Google Shape;220;p24">
            <a:extLst>
              <a:ext uri="{FF2B5EF4-FFF2-40B4-BE49-F238E27FC236}">
                <a16:creationId xmlns:a16="http://schemas.microsoft.com/office/drawing/2014/main" id="{53A6FA38-91AD-466A-9E0C-21BE2AEBB693}"/>
              </a:ext>
            </a:extLst>
          </p:cNvPr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lvl="0">
              <a:buSzPts val="1100"/>
              <a:defRPr/>
            </a:pPr>
            <a:r>
              <a:rPr lang="en-US" altLang="zh-CN" sz="1800" kern="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Casnode</a:t>
            </a:r>
            <a:r>
              <a:rPr lang="en-US" altLang="zh-CN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</a:p>
        </p:txBody>
      </p:sp>
    </p:spTree>
    <p:extLst>
      <p:ext uri="{BB962C8B-B14F-4D97-AF65-F5344CB8AC3E}">
        <p14:creationId xmlns:p14="http://schemas.microsoft.com/office/powerpoint/2010/main" val="35401344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4;p19"/>
          <p:cNvSpPr txBox="1"/>
          <p:nvPr/>
        </p:nvSpPr>
        <p:spPr>
          <a:xfrm>
            <a:off x="1490813" y="2851649"/>
            <a:ext cx="8708263" cy="1154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lvl="0">
              <a:defRPr/>
            </a:pPr>
            <a:r>
              <a:rPr kumimoji="0" lang="en-US" altLang="zh-CN" sz="7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Work Sans"/>
              </a:rPr>
              <a:t>Casbin</a:t>
            </a:r>
            <a:r>
              <a:rPr lang="zh-CN" altLang="en-US" sz="72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项目成长性</a:t>
            </a:r>
            <a:endParaRPr kumimoji="0" lang="en-US" sz="7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Work Sans"/>
            </a:endParaRPr>
          </a:p>
        </p:txBody>
      </p:sp>
      <p:sp>
        <p:nvSpPr>
          <p:cNvPr id="3" name="Google Shape;185;p19"/>
          <p:cNvSpPr txBox="1"/>
          <p:nvPr/>
        </p:nvSpPr>
        <p:spPr>
          <a:xfrm>
            <a:off x="1507014" y="2338049"/>
            <a:ext cx="39099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8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90204"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Roboto"/>
              </a:rPr>
              <a:t>第八部分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9707203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44;p14">
            <a:extLst>
              <a:ext uri="{FF2B5EF4-FFF2-40B4-BE49-F238E27FC236}">
                <a16:creationId xmlns:a16="http://schemas.microsoft.com/office/drawing/2014/main" id="{D358F3DF-A88E-4646-A00F-1D7122F8CAF0}"/>
              </a:ext>
            </a:extLst>
          </p:cNvPr>
          <p:cNvCxnSpPr/>
          <p:nvPr/>
        </p:nvCxnSpPr>
        <p:spPr>
          <a:xfrm>
            <a:off x="214275" y="793244"/>
            <a:ext cx="81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54683AAB-6E0C-4E6F-A40F-4FBE66B3D847}"/>
              </a:ext>
            </a:extLst>
          </p:cNvPr>
          <p:cNvSpPr txBox="1"/>
          <p:nvPr/>
        </p:nvSpPr>
        <p:spPr>
          <a:xfrm>
            <a:off x="2435432" y="106681"/>
            <a:ext cx="22813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CN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1. </a:t>
            </a:r>
            <a:r>
              <a:rPr lang="zh-CN" altLang="en-US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版本演进</a:t>
            </a:r>
          </a:p>
          <a:p>
            <a:pPr lvl="0" algn="ctr">
              <a:defRPr/>
            </a:pPr>
            <a:endParaRPr lang="zh-CN" altLang="en-US" sz="3200" dirty="0">
              <a:solidFill>
                <a:srgbClr val="F38521"/>
              </a:solidFill>
              <a:latin typeface="Arial" panose="020B0604020202090204"/>
              <a:ea typeface="微软雅黑 Light"/>
            </a:endParaRPr>
          </a:p>
        </p:txBody>
      </p:sp>
      <p:sp>
        <p:nvSpPr>
          <p:cNvPr id="4" name="Google Shape;220;p24">
            <a:extLst>
              <a:ext uri="{FF2B5EF4-FFF2-40B4-BE49-F238E27FC236}">
                <a16:creationId xmlns:a16="http://schemas.microsoft.com/office/drawing/2014/main" id="{D65E49EB-A6AA-4864-BC3C-08F1172591F7}"/>
              </a:ext>
            </a:extLst>
          </p:cNvPr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>
              <a:defRPr/>
            </a:pPr>
            <a:r>
              <a:rPr lang="en-US" altLang="zh-CN" sz="1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Casbin 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项目成长性</a:t>
            </a:r>
            <a:endParaRPr lang="en-US" altLang="zh-CN" sz="18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ork Sans"/>
            </a:endParaRPr>
          </a:p>
        </p:txBody>
      </p:sp>
      <p:sp>
        <p:nvSpPr>
          <p:cNvPr id="5" name="Google Shape;307;p36">
            <a:extLst>
              <a:ext uri="{FF2B5EF4-FFF2-40B4-BE49-F238E27FC236}">
                <a16:creationId xmlns:a16="http://schemas.microsoft.com/office/drawing/2014/main" id="{F14A6CB6-15EF-43E1-9111-333872EBE91F}"/>
              </a:ext>
            </a:extLst>
          </p:cNvPr>
          <p:cNvSpPr txBox="1"/>
          <p:nvPr/>
        </p:nvSpPr>
        <p:spPr>
          <a:xfrm>
            <a:off x="117775" y="1123408"/>
            <a:ext cx="6039185" cy="4862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r>
              <a:rPr lang="en-US" altLang="zh-CN" sz="2000" dirty="0">
                <a:solidFill>
                  <a:schemeClr val="tx1"/>
                </a:solidFill>
              </a:rPr>
              <a:t>2017-04-13: v0.0.1</a:t>
            </a:r>
            <a:r>
              <a:rPr lang="zh-CN" altLang="en-US" sz="2000" dirty="0">
                <a:solidFill>
                  <a:schemeClr val="tx1"/>
                </a:solidFill>
              </a:rPr>
              <a:t>，支持</a:t>
            </a:r>
            <a:r>
              <a:rPr lang="en-US" altLang="zh-CN" sz="2000" dirty="0">
                <a:solidFill>
                  <a:schemeClr val="tx1"/>
                </a:solidFill>
              </a:rPr>
              <a:t>RBAC</a:t>
            </a:r>
            <a:r>
              <a:rPr lang="zh-CN" altLang="en-US" sz="2000" dirty="0">
                <a:solidFill>
                  <a:schemeClr val="tx1"/>
                </a:solidFill>
              </a:rPr>
              <a:t>、</a:t>
            </a:r>
            <a:r>
              <a:rPr lang="en-US" altLang="zh-CN" sz="2000" dirty="0">
                <a:solidFill>
                  <a:schemeClr val="tx1"/>
                </a:solidFill>
              </a:rPr>
              <a:t>Superuser</a:t>
            </a:r>
            <a:r>
              <a:rPr lang="zh-CN" altLang="en-US" sz="2000" dirty="0">
                <a:solidFill>
                  <a:schemeClr val="tx1"/>
                </a:solidFill>
              </a:rPr>
              <a:t>模型</a:t>
            </a:r>
          </a:p>
          <a:p>
            <a:r>
              <a:rPr lang="en-US" altLang="zh-CN" sz="2000" dirty="0">
                <a:solidFill>
                  <a:schemeClr val="tx1"/>
                </a:solidFill>
              </a:rPr>
              <a:t>2017-04-18: v0.0.2</a:t>
            </a:r>
            <a:r>
              <a:rPr lang="zh-CN" altLang="en-US" sz="2000" dirty="0">
                <a:solidFill>
                  <a:schemeClr val="tx1"/>
                </a:solidFill>
              </a:rPr>
              <a:t>，支持</a:t>
            </a:r>
            <a:r>
              <a:rPr lang="en-US" altLang="zh-CN" sz="2000" dirty="0">
                <a:solidFill>
                  <a:schemeClr val="tx1"/>
                </a:solidFill>
              </a:rPr>
              <a:t>ABAC</a:t>
            </a:r>
            <a:r>
              <a:rPr lang="zh-CN" altLang="en-US" sz="2000" dirty="0">
                <a:solidFill>
                  <a:schemeClr val="tx1"/>
                </a:solidFill>
              </a:rPr>
              <a:t>模型</a:t>
            </a:r>
          </a:p>
          <a:p>
            <a:r>
              <a:rPr lang="en-US" altLang="zh-CN" sz="2000" dirty="0">
                <a:solidFill>
                  <a:schemeClr val="tx1"/>
                </a:solidFill>
              </a:rPr>
              <a:t>2017-04-19: v0.0.3</a:t>
            </a:r>
            <a:r>
              <a:rPr lang="zh-CN" altLang="en-US" sz="2000" dirty="0">
                <a:solidFill>
                  <a:schemeClr val="tx1"/>
                </a:solidFill>
              </a:rPr>
              <a:t>，支持策略存储到</a:t>
            </a:r>
            <a:r>
              <a:rPr lang="en-US" altLang="zh-CN" sz="2000" dirty="0">
                <a:solidFill>
                  <a:schemeClr val="tx1"/>
                </a:solidFill>
              </a:rPr>
              <a:t>MySQL</a:t>
            </a:r>
          </a:p>
          <a:p>
            <a:r>
              <a:rPr lang="en-US" altLang="zh-CN" sz="2000" dirty="0">
                <a:solidFill>
                  <a:schemeClr val="tx1"/>
                </a:solidFill>
              </a:rPr>
              <a:t>2017-04-24: v0.0.4</a:t>
            </a:r>
            <a:r>
              <a:rPr lang="zh-CN" altLang="en-US" sz="2000" dirty="0">
                <a:solidFill>
                  <a:schemeClr val="tx1"/>
                </a:solidFill>
              </a:rPr>
              <a:t>，增加</a:t>
            </a:r>
            <a:r>
              <a:rPr lang="en-US" altLang="zh-CN" sz="2000" dirty="0">
                <a:solidFill>
                  <a:schemeClr val="tx1"/>
                </a:solidFill>
              </a:rPr>
              <a:t>RBAC API</a:t>
            </a:r>
          </a:p>
          <a:p>
            <a:r>
              <a:rPr lang="en-US" altLang="zh-CN" sz="2000" dirty="0">
                <a:solidFill>
                  <a:schemeClr val="tx1"/>
                </a:solidFill>
              </a:rPr>
              <a:t>2017-05-05: v0.0.5</a:t>
            </a:r>
            <a:r>
              <a:rPr lang="zh-CN" altLang="en-US" sz="2000" dirty="0">
                <a:solidFill>
                  <a:schemeClr val="tx1"/>
                </a:solidFill>
              </a:rPr>
              <a:t>，</a:t>
            </a:r>
            <a:r>
              <a:rPr lang="en-US" altLang="zh-CN" sz="2000" dirty="0">
                <a:solidFill>
                  <a:schemeClr val="tx1"/>
                </a:solidFill>
              </a:rPr>
              <a:t>Cassandra</a:t>
            </a:r>
            <a:r>
              <a:rPr lang="zh-CN" altLang="en-US" sz="2000" dirty="0">
                <a:solidFill>
                  <a:schemeClr val="tx1"/>
                </a:solidFill>
              </a:rPr>
              <a:t>数据库支持</a:t>
            </a:r>
          </a:p>
          <a:p>
            <a:r>
              <a:rPr lang="en-US" altLang="zh-CN" sz="2000" dirty="0">
                <a:solidFill>
                  <a:schemeClr val="tx1"/>
                </a:solidFill>
              </a:rPr>
              <a:t>2017-05-21: v0.0.6</a:t>
            </a:r>
            <a:r>
              <a:rPr lang="zh-CN" altLang="en-US" sz="2000" dirty="0">
                <a:solidFill>
                  <a:schemeClr val="tx1"/>
                </a:solidFill>
              </a:rPr>
              <a:t>，加入自定义函数支持</a:t>
            </a:r>
          </a:p>
          <a:p>
            <a:r>
              <a:rPr lang="en-US" altLang="zh-CN" sz="2000" dirty="0">
                <a:solidFill>
                  <a:schemeClr val="tx1"/>
                </a:solidFill>
              </a:rPr>
              <a:t>2017-05-22: v0.1.0</a:t>
            </a:r>
            <a:r>
              <a:rPr lang="zh-CN" altLang="en-US" sz="2000" dirty="0">
                <a:solidFill>
                  <a:schemeClr val="tx1"/>
                </a:solidFill>
              </a:rPr>
              <a:t>，支持跨域</a:t>
            </a:r>
            <a:r>
              <a:rPr lang="en-US" altLang="zh-CN" sz="2000" dirty="0">
                <a:solidFill>
                  <a:schemeClr val="tx1"/>
                </a:solidFill>
              </a:rPr>
              <a:t>RBAC</a:t>
            </a:r>
            <a:r>
              <a:rPr lang="zh-CN" altLang="en-US" sz="2000" dirty="0">
                <a:solidFill>
                  <a:schemeClr val="tx1"/>
                </a:solidFill>
              </a:rPr>
              <a:t>模型</a:t>
            </a:r>
          </a:p>
          <a:p>
            <a:r>
              <a:rPr lang="en-US" altLang="zh-CN" sz="2000" dirty="0">
                <a:solidFill>
                  <a:schemeClr val="tx1"/>
                </a:solidFill>
              </a:rPr>
              <a:t>2017-05-26: v0.2.0</a:t>
            </a:r>
            <a:r>
              <a:rPr lang="zh-CN" altLang="en-US" sz="2000" dirty="0">
                <a:solidFill>
                  <a:schemeClr val="tx1"/>
                </a:solidFill>
              </a:rPr>
              <a:t>，支持</a:t>
            </a:r>
            <a:r>
              <a:rPr lang="en-US" altLang="zh-CN" sz="2000" dirty="0">
                <a:solidFill>
                  <a:schemeClr val="tx1"/>
                </a:solidFill>
              </a:rPr>
              <a:t>Deny</a:t>
            </a:r>
            <a:r>
              <a:rPr lang="zh-CN" altLang="en-US" sz="2000" dirty="0">
                <a:solidFill>
                  <a:schemeClr val="tx1"/>
                </a:solidFill>
              </a:rPr>
              <a:t>策略效果</a:t>
            </a:r>
          </a:p>
          <a:p>
            <a:r>
              <a:rPr lang="en-US" altLang="zh-CN" sz="2000" dirty="0">
                <a:solidFill>
                  <a:schemeClr val="tx1"/>
                </a:solidFill>
              </a:rPr>
              <a:t>2017-06-03: v0.3.0</a:t>
            </a:r>
            <a:r>
              <a:rPr lang="zh-CN" altLang="en-US" sz="2000" dirty="0">
                <a:solidFill>
                  <a:schemeClr val="tx1"/>
                </a:solidFill>
              </a:rPr>
              <a:t>，支持</a:t>
            </a:r>
            <a:r>
              <a:rPr lang="en-US" altLang="zh-CN" sz="2000" dirty="0">
                <a:solidFill>
                  <a:schemeClr val="tx1"/>
                </a:solidFill>
              </a:rPr>
              <a:t>Error</a:t>
            </a:r>
            <a:r>
              <a:rPr lang="zh-CN" altLang="en-US" sz="2000" dirty="0">
                <a:solidFill>
                  <a:schemeClr val="tx1"/>
                </a:solidFill>
              </a:rPr>
              <a:t>错误处理机制</a:t>
            </a:r>
          </a:p>
          <a:p>
            <a:r>
              <a:rPr lang="en-US" altLang="zh-CN" sz="2000" dirty="0">
                <a:solidFill>
                  <a:schemeClr val="tx1"/>
                </a:solidFill>
              </a:rPr>
              <a:t>2017-06-11: v0.4.0</a:t>
            </a:r>
            <a:r>
              <a:rPr lang="zh-CN" altLang="en-US" sz="2000" dirty="0">
                <a:solidFill>
                  <a:schemeClr val="tx1"/>
                </a:solidFill>
              </a:rPr>
              <a:t>，增加</a:t>
            </a:r>
            <a:r>
              <a:rPr lang="en-US" altLang="zh-CN" sz="2000" dirty="0" err="1">
                <a:solidFill>
                  <a:schemeClr val="tx1"/>
                </a:solidFill>
              </a:rPr>
              <a:t>ipMatch</a:t>
            </a:r>
            <a:r>
              <a:rPr lang="zh-CN" altLang="en-US" sz="2000" dirty="0">
                <a:solidFill>
                  <a:schemeClr val="tx1"/>
                </a:solidFill>
              </a:rPr>
              <a:t>等内部函数</a:t>
            </a:r>
          </a:p>
          <a:p>
            <a:r>
              <a:rPr lang="en-US" altLang="zh-CN" sz="2000" dirty="0">
                <a:solidFill>
                  <a:schemeClr val="tx1"/>
                </a:solidFill>
              </a:rPr>
              <a:t>2017-06-18: v0.5.0</a:t>
            </a:r>
            <a:r>
              <a:rPr lang="zh-CN" altLang="en-US" sz="2000" dirty="0">
                <a:solidFill>
                  <a:schemeClr val="tx1"/>
                </a:solidFill>
              </a:rPr>
              <a:t>，支持</a:t>
            </a:r>
            <a:r>
              <a:rPr lang="en-US" altLang="zh-CN" sz="2000" dirty="0">
                <a:solidFill>
                  <a:schemeClr val="tx1"/>
                </a:solidFill>
              </a:rPr>
              <a:t>Priority</a:t>
            </a:r>
            <a:r>
              <a:rPr lang="zh-CN" altLang="en-US" sz="2000" dirty="0">
                <a:solidFill>
                  <a:schemeClr val="tx1"/>
                </a:solidFill>
              </a:rPr>
              <a:t>模型</a:t>
            </a:r>
          </a:p>
          <a:p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6" name="Google Shape;307;p36">
            <a:extLst>
              <a:ext uri="{FF2B5EF4-FFF2-40B4-BE49-F238E27FC236}">
                <a16:creationId xmlns:a16="http://schemas.microsoft.com/office/drawing/2014/main" id="{683C582C-6068-42F9-82A0-BEDD05493ED8}"/>
              </a:ext>
            </a:extLst>
          </p:cNvPr>
          <p:cNvSpPr txBox="1"/>
          <p:nvPr/>
        </p:nvSpPr>
        <p:spPr>
          <a:xfrm>
            <a:off x="6156960" y="757943"/>
            <a:ext cx="6039185" cy="4862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kern="0" dirty="0">
                <a:solidFill>
                  <a:schemeClr val="tx1"/>
                </a:solidFill>
              </a:rPr>
              <a:t>2017-06-22: v0.6.0</a:t>
            </a:r>
            <a:r>
              <a:rPr lang="zh-CN" altLang="en-US" sz="2000" kern="0" dirty="0">
                <a:solidFill>
                  <a:schemeClr val="tx1"/>
                </a:solidFill>
              </a:rPr>
              <a:t>，完善策略管理</a:t>
            </a:r>
            <a:r>
              <a:rPr lang="en-US" altLang="zh-CN" sz="2000" kern="0" dirty="0">
                <a:solidFill>
                  <a:schemeClr val="tx1"/>
                </a:solidFill>
              </a:rPr>
              <a:t>API</a:t>
            </a:r>
          </a:p>
          <a:p>
            <a:pPr>
              <a:lnSpc>
                <a:spcPct val="150000"/>
              </a:lnSpc>
            </a:pPr>
            <a:r>
              <a:rPr lang="en-US" altLang="zh-CN" sz="2000" kern="0" dirty="0">
                <a:solidFill>
                  <a:schemeClr val="tx1"/>
                </a:solidFill>
              </a:rPr>
              <a:t>2017-06-23: v0.7.0</a:t>
            </a:r>
            <a:r>
              <a:rPr lang="zh-CN" altLang="en-US" sz="2000" kern="0" dirty="0">
                <a:solidFill>
                  <a:schemeClr val="tx1"/>
                </a:solidFill>
              </a:rPr>
              <a:t>，简化</a:t>
            </a:r>
            <a:r>
              <a:rPr lang="en-US" altLang="zh-CN" sz="2000" kern="0" dirty="0">
                <a:solidFill>
                  <a:schemeClr val="tx1"/>
                </a:solidFill>
              </a:rPr>
              <a:t>ABAC</a:t>
            </a:r>
            <a:r>
              <a:rPr lang="zh-CN" altLang="en-US" sz="2000" kern="0" dirty="0">
                <a:solidFill>
                  <a:schemeClr val="tx1"/>
                </a:solidFill>
              </a:rPr>
              <a:t>模型编写</a:t>
            </a:r>
            <a:endParaRPr lang="en-US" altLang="zh-CN" sz="2000" kern="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kern="0" dirty="0">
                <a:solidFill>
                  <a:schemeClr val="tx1"/>
                </a:solidFill>
              </a:rPr>
              <a:t>2017-06-28: v0.8.0</a:t>
            </a:r>
            <a:r>
              <a:rPr lang="zh-CN" altLang="en-US" sz="2000" kern="0" dirty="0">
                <a:solidFill>
                  <a:schemeClr val="tx1"/>
                </a:solidFill>
              </a:rPr>
              <a:t>，完善策略管理</a:t>
            </a:r>
            <a:r>
              <a:rPr lang="en-US" altLang="zh-CN" sz="2000" kern="0" dirty="0">
                <a:solidFill>
                  <a:schemeClr val="tx1"/>
                </a:solidFill>
              </a:rPr>
              <a:t>API</a:t>
            </a:r>
          </a:p>
          <a:p>
            <a:pPr>
              <a:lnSpc>
                <a:spcPct val="150000"/>
              </a:lnSpc>
            </a:pPr>
            <a:r>
              <a:rPr lang="en-US" altLang="zh-CN" sz="2000" kern="0" dirty="0">
                <a:solidFill>
                  <a:schemeClr val="tx1"/>
                </a:solidFill>
              </a:rPr>
              <a:t>2017-07-14: v0.9.0</a:t>
            </a:r>
            <a:r>
              <a:rPr lang="zh-CN" altLang="en-US" sz="2000" kern="0" dirty="0">
                <a:solidFill>
                  <a:schemeClr val="tx1"/>
                </a:solidFill>
              </a:rPr>
              <a:t>，增加</a:t>
            </a:r>
            <a:r>
              <a:rPr lang="en-US" altLang="zh-CN" sz="2000" kern="0" dirty="0">
                <a:solidFill>
                  <a:schemeClr val="tx1"/>
                </a:solidFill>
              </a:rPr>
              <a:t>3</a:t>
            </a:r>
            <a:r>
              <a:rPr lang="zh-CN" altLang="en-US" sz="2000" kern="0" dirty="0">
                <a:solidFill>
                  <a:schemeClr val="tx1"/>
                </a:solidFill>
              </a:rPr>
              <a:t>个</a:t>
            </a:r>
            <a:r>
              <a:rPr lang="en-US" altLang="zh-CN" sz="2000" kern="0" dirty="0">
                <a:solidFill>
                  <a:schemeClr val="tx1"/>
                </a:solidFill>
              </a:rPr>
              <a:t>Adapter</a:t>
            </a:r>
          </a:p>
          <a:p>
            <a:pPr>
              <a:lnSpc>
                <a:spcPct val="150000"/>
              </a:lnSpc>
            </a:pPr>
            <a:r>
              <a:rPr lang="en-US" altLang="zh-CN" sz="2000" kern="0" dirty="0">
                <a:solidFill>
                  <a:schemeClr val="tx1"/>
                </a:solidFill>
              </a:rPr>
              <a:t>2017-07-23: v0.10.0</a:t>
            </a:r>
            <a:r>
              <a:rPr lang="zh-CN" altLang="en-US" sz="2000" kern="0" dirty="0">
                <a:solidFill>
                  <a:schemeClr val="tx1"/>
                </a:solidFill>
              </a:rPr>
              <a:t>，推出</a:t>
            </a:r>
            <a:r>
              <a:rPr lang="en-US" altLang="zh-CN" sz="2000" kern="0" dirty="0">
                <a:solidFill>
                  <a:schemeClr val="tx1"/>
                </a:solidFill>
              </a:rPr>
              <a:t>Casbin</a:t>
            </a:r>
            <a:r>
              <a:rPr lang="zh-CN" altLang="en-US" sz="2000" kern="0" dirty="0">
                <a:solidFill>
                  <a:schemeClr val="tx1"/>
                </a:solidFill>
              </a:rPr>
              <a:t>文档</a:t>
            </a:r>
            <a:endParaRPr lang="en-US" altLang="zh-CN" sz="2000" kern="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kern="0" dirty="0">
                <a:solidFill>
                  <a:schemeClr val="tx1"/>
                </a:solidFill>
                <a:highlight>
                  <a:srgbClr val="FFFF00"/>
                </a:highlight>
              </a:rPr>
              <a:t>2017-08-30: v1.0.0</a:t>
            </a:r>
            <a:r>
              <a:rPr lang="zh-CN" altLang="en-US" sz="2000" kern="0" dirty="0">
                <a:solidFill>
                  <a:schemeClr val="tx1"/>
                </a:solidFill>
                <a:highlight>
                  <a:srgbClr val="FFFF00"/>
                </a:highlight>
              </a:rPr>
              <a:t>，加入</a:t>
            </a:r>
            <a:r>
              <a:rPr lang="en-US" altLang="zh-CN" sz="2000" kern="0" dirty="0">
                <a:solidFill>
                  <a:schemeClr val="tx1"/>
                </a:solidFill>
                <a:highlight>
                  <a:srgbClr val="FFFF00"/>
                </a:highlight>
              </a:rPr>
              <a:t>Role Manager</a:t>
            </a:r>
            <a:r>
              <a:rPr lang="zh-CN" altLang="en-US" sz="2000" kern="0" dirty="0">
                <a:solidFill>
                  <a:schemeClr val="tx1"/>
                </a:solidFill>
                <a:highlight>
                  <a:srgbClr val="FFFF00"/>
                </a:highlight>
              </a:rPr>
              <a:t>机制</a:t>
            </a:r>
            <a:endParaRPr lang="en-US" altLang="zh-CN" sz="2000" kern="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>
              <a:lnSpc>
                <a:spcPct val="150000"/>
              </a:lnSpc>
            </a:pPr>
            <a:r>
              <a:rPr lang="en-US" altLang="zh-CN" sz="2000" kern="0" dirty="0">
                <a:solidFill>
                  <a:schemeClr val="tx1"/>
                </a:solidFill>
              </a:rPr>
              <a:t>2017-10-24: v1.1.0</a:t>
            </a:r>
            <a:r>
              <a:rPr lang="zh-CN" altLang="en-US" sz="2000" kern="0" dirty="0">
                <a:solidFill>
                  <a:schemeClr val="tx1"/>
                </a:solidFill>
              </a:rPr>
              <a:t>，增加</a:t>
            </a:r>
            <a:r>
              <a:rPr lang="en-US" altLang="zh-CN" sz="2000" kern="0" dirty="0">
                <a:solidFill>
                  <a:schemeClr val="tx1"/>
                </a:solidFill>
              </a:rPr>
              <a:t>3</a:t>
            </a:r>
            <a:r>
              <a:rPr lang="zh-CN" altLang="en-US" sz="2000" kern="0" dirty="0">
                <a:solidFill>
                  <a:schemeClr val="tx1"/>
                </a:solidFill>
              </a:rPr>
              <a:t>个</a:t>
            </a:r>
            <a:r>
              <a:rPr lang="en-US" altLang="zh-CN" sz="2000" kern="0" dirty="0">
                <a:solidFill>
                  <a:schemeClr val="tx1"/>
                </a:solidFill>
              </a:rPr>
              <a:t>Adapter</a:t>
            </a:r>
          </a:p>
          <a:p>
            <a:pPr>
              <a:lnSpc>
                <a:spcPct val="150000"/>
              </a:lnSpc>
            </a:pPr>
            <a:r>
              <a:rPr lang="en-US" altLang="zh-CN" sz="2000" kern="0" dirty="0">
                <a:solidFill>
                  <a:schemeClr val="tx1"/>
                </a:solidFill>
              </a:rPr>
              <a:t>2017-11-02: v1.2.0</a:t>
            </a:r>
            <a:r>
              <a:rPr lang="zh-CN" altLang="en-US" sz="2000" kern="0" dirty="0">
                <a:solidFill>
                  <a:schemeClr val="tx1"/>
                </a:solidFill>
              </a:rPr>
              <a:t>，增加</a:t>
            </a:r>
            <a:r>
              <a:rPr lang="en-US" altLang="zh-CN" sz="2000" kern="0" dirty="0">
                <a:solidFill>
                  <a:schemeClr val="tx1"/>
                </a:solidFill>
              </a:rPr>
              <a:t>Watcher</a:t>
            </a:r>
            <a:r>
              <a:rPr lang="zh-CN" altLang="en-US" sz="2000" kern="0" dirty="0">
                <a:solidFill>
                  <a:schemeClr val="tx1"/>
                </a:solidFill>
              </a:rPr>
              <a:t>机制</a:t>
            </a:r>
            <a:endParaRPr lang="en-US" altLang="zh-CN" sz="2000" kern="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kern="0" dirty="0">
                <a:solidFill>
                  <a:schemeClr val="tx1"/>
                </a:solidFill>
              </a:rPr>
              <a:t>2017-12-19: v1.3.0</a:t>
            </a:r>
            <a:r>
              <a:rPr lang="zh-CN" altLang="en-US" sz="2000" kern="0" dirty="0">
                <a:solidFill>
                  <a:schemeClr val="tx1"/>
                </a:solidFill>
              </a:rPr>
              <a:t> ，增加</a:t>
            </a:r>
            <a:r>
              <a:rPr lang="en-US" altLang="zh-CN" sz="2000" kern="0" dirty="0">
                <a:solidFill>
                  <a:schemeClr val="tx1"/>
                </a:solidFill>
              </a:rPr>
              <a:t>1</a:t>
            </a:r>
            <a:r>
              <a:rPr lang="zh-CN" altLang="en-US" sz="2000" kern="0" dirty="0">
                <a:solidFill>
                  <a:schemeClr val="tx1"/>
                </a:solidFill>
              </a:rPr>
              <a:t>个</a:t>
            </a:r>
            <a:r>
              <a:rPr lang="en-US" altLang="zh-CN" sz="2000" kern="0" dirty="0">
                <a:solidFill>
                  <a:schemeClr val="tx1"/>
                </a:solidFill>
              </a:rPr>
              <a:t>Adapter</a:t>
            </a:r>
          </a:p>
          <a:p>
            <a:pPr>
              <a:lnSpc>
                <a:spcPct val="150000"/>
              </a:lnSpc>
            </a:pPr>
            <a:r>
              <a:rPr lang="en-US" altLang="zh-CN" sz="2000" kern="0" dirty="0">
                <a:solidFill>
                  <a:schemeClr val="tx1"/>
                </a:solidFill>
              </a:rPr>
              <a:t>2018-02-09: v1.4.0</a:t>
            </a:r>
            <a:r>
              <a:rPr lang="zh-CN" altLang="en-US" sz="2000" kern="0" dirty="0">
                <a:solidFill>
                  <a:schemeClr val="tx1"/>
                </a:solidFill>
              </a:rPr>
              <a:t>，增加多个插件</a:t>
            </a:r>
            <a:endParaRPr lang="en-US" altLang="zh-CN" sz="2000" kern="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kern="0" dirty="0">
                <a:solidFill>
                  <a:schemeClr val="tx1"/>
                </a:solidFill>
                <a:highlight>
                  <a:srgbClr val="FFFF00"/>
                </a:highlight>
              </a:rPr>
              <a:t>2018-04-20: v1.5.0</a:t>
            </a:r>
            <a:r>
              <a:rPr lang="zh-CN" altLang="en-US" sz="2000" kern="0" dirty="0">
                <a:solidFill>
                  <a:schemeClr val="tx1"/>
                </a:solidFill>
                <a:highlight>
                  <a:srgbClr val="FFFF00"/>
                </a:highlight>
              </a:rPr>
              <a:t>，增加多个插件</a:t>
            </a:r>
            <a:endParaRPr lang="en-US" altLang="zh-CN" sz="2000" kern="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>
              <a:lnSpc>
                <a:spcPct val="150000"/>
              </a:lnSpc>
            </a:pPr>
            <a:endParaRPr lang="en-US" altLang="zh-CN" sz="2000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8027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44;p14">
            <a:extLst>
              <a:ext uri="{FF2B5EF4-FFF2-40B4-BE49-F238E27FC236}">
                <a16:creationId xmlns:a16="http://schemas.microsoft.com/office/drawing/2014/main" id="{FD6845F6-CA3A-477A-951F-6652CE012F23}"/>
              </a:ext>
            </a:extLst>
          </p:cNvPr>
          <p:cNvCxnSpPr/>
          <p:nvPr/>
        </p:nvCxnSpPr>
        <p:spPr>
          <a:xfrm>
            <a:off x="214275" y="793244"/>
            <a:ext cx="81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220;p24">
            <a:extLst>
              <a:ext uri="{FF2B5EF4-FFF2-40B4-BE49-F238E27FC236}">
                <a16:creationId xmlns:a16="http://schemas.microsoft.com/office/drawing/2014/main" id="{62D343F1-5E5F-456C-B6CD-CBD0D6181233}"/>
              </a:ext>
            </a:extLst>
          </p:cNvPr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>
              <a:defRPr/>
            </a:pPr>
            <a:r>
              <a:rPr lang="en-US" altLang="zh-CN" sz="1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Casbin 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项目成长性</a:t>
            </a:r>
            <a:endParaRPr lang="en-US" altLang="zh-CN" sz="18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ork Sans"/>
            </a:endParaRPr>
          </a:p>
        </p:txBody>
      </p:sp>
      <p:sp>
        <p:nvSpPr>
          <p:cNvPr id="4" name="Google Shape;307;p36">
            <a:extLst>
              <a:ext uri="{FF2B5EF4-FFF2-40B4-BE49-F238E27FC236}">
                <a16:creationId xmlns:a16="http://schemas.microsoft.com/office/drawing/2014/main" id="{57EDC98B-4C77-49CB-91ED-EE40FE5B7923}"/>
              </a:ext>
            </a:extLst>
          </p:cNvPr>
          <p:cNvSpPr txBox="1"/>
          <p:nvPr/>
        </p:nvSpPr>
        <p:spPr>
          <a:xfrm>
            <a:off x="117775" y="1123408"/>
            <a:ext cx="11812967" cy="4862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r>
              <a:rPr lang="en-US" altLang="zh-CN" sz="2000" dirty="0">
                <a:solidFill>
                  <a:schemeClr val="tx1"/>
                </a:solidFill>
              </a:rPr>
              <a:t>Go</a:t>
            </a:r>
            <a:r>
              <a:rPr lang="zh-CN" altLang="en-US" sz="2000" dirty="0">
                <a:solidFill>
                  <a:schemeClr val="tx1"/>
                </a:solidFill>
              </a:rPr>
              <a:t>版本共</a:t>
            </a:r>
            <a:r>
              <a:rPr lang="en-US" altLang="zh-CN" sz="2000" dirty="0">
                <a:solidFill>
                  <a:schemeClr val="tx1"/>
                </a:solidFill>
              </a:rPr>
              <a:t>70</a:t>
            </a:r>
            <a:r>
              <a:rPr lang="zh-CN" altLang="en-US" sz="2000" dirty="0">
                <a:solidFill>
                  <a:schemeClr val="tx1"/>
                </a:solidFill>
              </a:rPr>
              <a:t>位</a:t>
            </a:r>
            <a:r>
              <a:rPr lang="en-US" altLang="zh-CN" sz="2000" dirty="0">
                <a:solidFill>
                  <a:schemeClr val="tx1"/>
                </a:solidFill>
              </a:rPr>
              <a:t>Contributor</a:t>
            </a:r>
            <a:r>
              <a:rPr lang="zh-CN" altLang="en-US" sz="2000" dirty="0">
                <a:solidFill>
                  <a:schemeClr val="tx1"/>
                </a:solidFill>
              </a:rPr>
              <a:t>，其中国际人士占相当大比例</a:t>
            </a:r>
          </a:p>
          <a:p>
            <a:r>
              <a:rPr lang="zh-CN" altLang="en-US" sz="2000" dirty="0">
                <a:solidFill>
                  <a:schemeClr val="tx1"/>
                </a:solidFill>
              </a:rPr>
              <a:t>贡献方式：</a:t>
            </a:r>
            <a:r>
              <a:rPr lang="en-US" altLang="zh-CN" sz="2000" dirty="0">
                <a:solidFill>
                  <a:schemeClr val="tx1"/>
                </a:solidFill>
              </a:rPr>
              <a:t>Pull Request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A8CB50CB-3C1B-47CD-B9D1-D7DA596AA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66" y="2539314"/>
            <a:ext cx="10943993" cy="203115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8C68F64-5334-4108-925C-F499A2A9367B}"/>
              </a:ext>
            </a:extLst>
          </p:cNvPr>
          <p:cNvSpPr txBox="1"/>
          <p:nvPr/>
        </p:nvSpPr>
        <p:spPr>
          <a:xfrm>
            <a:off x="157608" y="215534"/>
            <a:ext cx="269176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CN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2. </a:t>
            </a:r>
            <a:r>
              <a:rPr lang="zh-CN" altLang="en-US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项目贡献者</a:t>
            </a:r>
          </a:p>
          <a:p>
            <a:pPr lvl="0" algn="ctr">
              <a:defRPr/>
            </a:pPr>
            <a:endParaRPr lang="zh-CN" altLang="en-US" sz="3200" dirty="0">
              <a:solidFill>
                <a:srgbClr val="F38521"/>
              </a:solidFill>
              <a:latin typeface="Arial" panose="020B0604020202090204"/>
              <a:ea typeface="微软雅黑 Light"/>
            </a:endParaRPr>
          </a:p>
        </p:txBody>
      </p:sp>
    </p:spTree>
    <p:extLst>
      <p:ext uri="{BB962C8B-B14F-4D97-AF65-F5344CB8AC3E}">
        <p14:creationId xmlns:p14="http://schemas.microsoft.com/office/powerpoint/2010/main" val="41733503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44;p14">
            <a:extLst>
              <a:ext uri="{FF2B5EF4-FFF2-40B4-BE49-F238E27FC236}">
                <a16:creationId xmlns:a16="http://schemas.microsoft.com/office/drawing/2014/main" id="{C0623D5C-BBFA-4458-946D-6624A8D836FC}"/>
              </a:ext>
            </a:extLst>
          </p:cNvPr>
          <p:cNvCxnSpPr/>
          <p:nvPr/>
        </p:nvCxnSpPr>
        <p:spPr>
          <a:xfrm>
            <a:off x="214275" y="793244"/>
            <a:ext cx="81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7D2710C3-CD5B-4274-9BB3-9826DBE72B96}"/>
              </a:ext>
            </a:extLst>
          </p:cNvPr>
          <p:cNvSpPr txBox="1"/>
          <p:nvPr/>
        </p:nvSpPr>
        <p:spPr>
          <a:xfrm>
            <a:off x="2151701" y="106681"/>
            <a:ext cx="2848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CN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3. </a:t>
            </a:r>
            <a:r>
              <a:rPr lang="en-US" altLang="zh-CN" sz="3200" dirty="0" err="1">
                <a:solidFill>
                  <a:srgbClr val="F38521"/>
                </a:solidFill>
                <a:latin typeface="Arial" panose="020B0604020202090204"/>
                <a:ea typeface="微软雅黑 Light"/>
              </a:rPr>
              <a:t>Github</a:t>
            </a:r>
            <a:r>
              <a:rPr lang="en-US" altLang="zh-CN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 stars</a:t>
            </a:r>
          </a:p>
        </p:txBody>
      </p:sp>
      <p:sp>
        <p:nvSpPr>
          <p:cNvPr id="4" name="Google Shape;220;p24">
            <a:extLst>
              <a:ext uri="{FF2B5EF4-FFF2-40B4-BE49-F238E27FC236}">
                <a16:creationId xmlns:a16="http://schemas.microsoft.com/office/drawing/2014/main" id="{4F97F7EB-A101-46A8-91DA-BD49B09889F9}"/>
              </a:ext>
            </a:extLst>
          </p:cNvPr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>
              <a:defRPr/>
            </a:pPr>
            <a:r>
              <a:rPr lang="en-US" altLang="zh-CN" sz="1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Casbin 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项目成长性</a:t>
            </a:r>
            <a:endParaRPr lang="en-US" altLang="zh-CN" sz="18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ork Sans"/>
            </a:endParaRP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0DBF67DB-E571-4EF1-803A-8DF809D02BFB}"/>
              </a:ext>
            </a:extLst>
          </p:cNvPr>
          <p:cNvSpPr txBox="1">
            <a:spLocks/>
          </p:cNvSpPr>
          <p:nvPr/>
        </p:nvSpPr>
        <p:spPr>
          <a:xfrm>
            <a:off x="2260051" y="6251916"/>
            <a:ext cx="8435210" cy="4964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数据来自于：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https://trend.casbin.org/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6" name="图片占位符 16">
            <a:extLst>
              <a:ext uri="{FF2B5EF4-FFF2-40B4-BE49-F238E27FC236}">
                <a16:creationId xmlns:a16="http://schemas.microsoft.com/office/drawing/2014/main" id="{5CD4E4AA-9978-4174-9039-918F26822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" r="1598"/>
          <a:stretch>
            <a:fillRect/>
          </a:stretch>
        </p:blipFill>
        <p:spPr>
          <a:xfrm>
            <a:off x="10136188" y="403225"/>
            <a:ext cx="1635125" cy="4222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C847651-02C7-4F6A-880A-4F843A403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219" y="1623997"/>
            <a:ext cx="1924101" cy="1676349"/>
          </a:xfrm>
          <a:prstGeom prst="rect">
            <a:avLst/>
          </a:prstGeom>
        </p:spPr>
      </p:pic>
      <p:sp>
        <p:nvSpPr>
          <p:cNvPr id="8" name="内容占位符 4">
            <a:extLst>
              <a:ext uri="{FF2B5EF4-FFF2-40B4-BE49-F238E27FC236}">
                <a16:creationId xmlns:a16="http://schemas.microsoft.com/office/drawing/2014/main" id="{9BF2A7FF-A6E4-4924-B07F-709CF491D320}"/>
              </a:ext>
            </a:extLst>
          </p:cNvPr>
          <p:cNvSpPr txBox="1">
            <a:spLocks/>
          </p:cNvSpPr>
          <p:nvPr/>
        </p:nvSpPr>
        <p:spPr>
          <a:xfrm>
            <a:off x="1513682" y="3408034"/>
            <a:ext cx="1185173" cy="374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kern="120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Go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en-US" altLang="zh-CN" dirty="0">
                <a:solidFill>
                  <a:schemeClr val="tx1"/>
                </a:solidFill>
              </a:rPr>
              <a:t>NO.1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3D65225-D390-4623-8871-F980C5E98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324" y="1623997"/>
            <a:ext cx="1965487" cy="1676349"/>
          </a:xfrm>
          <a:prstGeom prst="rect">
            <a:avLst/>
          </a:prstGeom>
        </p:spPr>
      </p:pic>
      <p:sp>
        <p:nvSpPr>
          <p:cNvPr id="10" name="内容占位符 4">
            <a:extLst>
              <a:ext uri="{FF2B5EF4-FFF2-40B4-BE49-F238E27FC236}">
                <a16:creationId xmlns:a16="http://schemas.microsoft.com/office/drawing/2014/main" id="{19538722-4694-4B3A-8091-FCC39A8F4AF9}"/>
              </a:ext>
            </a:extLst>
          </p:cNvPr>
          <p:cNvSpPr txBox="1">
            <a:spLocks/>
          </p:cNvSpPr>
          <p:nvPr/>
        </p:nvSpPr>
        <p:spPr>
          <a:xfrm>
            <a:off x="4027007" y="3408034"/>
            <a:ext cx="1334120" cy="374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kern="120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Java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en-US" altLang="zh-CN" dirty="0">
                <a:solidFill>
                  <a:schemeClr val="tx1"/>
                </a:solidFill>
              </a:rPr>
              <a:t>NO.4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40865E6-D2F1-4E52-85C6-ABE83ECBF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815" y="1623997"/>
            <a:ext cx="1965487" cy="1687495"/>
          </a:xfrm>
          <a:prstGeom prst="rect">
            <a:avLst/>
          </a:prstGeom>
        </p:spPr>
      </p:pic>
      <p:sp>
        <p:nvSpPr>
          <p:cNvPr id="12" name="内容占位符 4">
            <a:extLst>
              <a:ext uri="{FF2B5EF4-FFF2-40B4-BE49-F238E27FC236}">
                <a16:creationId xmlns:a16="http://schemas.microsoft.com/office/drawing/2014/main" id="{0EDAE271-5DF2-49CF-9C74-5799ADEFE2B7}"/>
              </a:ext>
            </a:extLst>
          </p:cNvPr>
          <p:cNvSpPr txBox="1">
            <a:spLocks/>
          </p:cNvSpPr>
          <p:nvPr/>
        </p:nvSpPr>
        <p:spPr>
          <a:xfrm>
            <a:off x="6477656" y="3408034"/>
            <a:ext cx="1649804" cy="374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kern="120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>
                <a:solidFill>
                  <a:schemeClr val="tx1"/>
                </a:solidFill>
              </a:rPr>
              <a:t>Node.Js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en-US" altLang="zh-CN" dirty="0">
                <a:solidFill>
                  <a:schemeClr val="tx1"/>
                </a:solidFill>
              </a:rPr>
              <a:t>NO.3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49BE0C7-DEB8-4CD7-9689-23D9CA1422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8306" y="1616116"/>
            <a:ext cx="1976002" cy="1687495"/>
          </a:xfrm>
          <a:prstGeom prst="rect">
            <a:avLst/>
          </a:prstGeom>
        </p:spPr>
      </p:pic>
      <p:sp>
        <p:nvSpPr>
          <p:cNvPr id="14" name="内容占位符 4">
            <a:extLst>
              <a:ext uri="{FF2B5EF4-FFF2-40B4-BE49-F238E27FC236}">
                <a16:creationId xmlns:a16="http://schemas.microsoft.com/office/drawing/2014/main" id="{95CB61E6-94EE-4DB3-B355-B150E7F0AFD3}"/>
              </a:ext>
            </a:extLst>
          </p:cNvPr>
          <p:cNvSpPr txBox="1">
            <a:spLocks/>
          </p:cNvSpPr>
          <p:nvPr/>
        </p:nvSpPr>
        <p:spPr>
          <a:xfrm>
            <a:off x="9091405" y="3408034"/>
            <a:ext cx="1649804" cy="374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kern="120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PHP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en-US" altLang="zh-CN" dirty="0">
                <a:solidFill>
                  <a:schemeClr val="tx1"/>
                </a:solidFill>
              </a:rPr>
              <a:t>NO.4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47B2151-4CA7-414C-862E-217C5AF08B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4219" y="3812963"/>
            <a:ext cx="1924101" cy="1651361"/>
          </a:xfrm>
          <a:prstGeom prst="rect">
            <a:avLst/>
          </a:prstGeom>
        </p:spPr>
      </p:pic>
      <p:sp>
        <p:nvSpPr>
          <p:cNvPr id="16" name="内容占位符 4">
            <a:extLst>
              <a:ext uri="{FF2B5EF4-FFF2-40B4-BE49-F238E27FC236}">
                <a16:creationId xmlns:a16="http://schemas.microsoft.com/office/drawing/2014/main" id="{3E09E168-A696-49B5-805F-A467A5745C49}"/>
              </a:ext>
            </a:extLst>
          </p:cNvPr>
          <p:cNvSpPr txBox="1">
            <a:spLocks/>
          </p:cNvSpPr>
          <p:nvPr/>
        </p:nvSpPr>
        <p:spPr>
          <a:xfrm>
            <a:off x="1328948" y="5581701"/>
            <a:ext cx="1554639" cy="3743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marR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kern="120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Python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en-US" altLang="zh-CN" dirty="0">
                <a:solidFill>
                  <a:schemeClr val="tx1"/>
                </a:solidFill>
              </a:rPr>
              <a:t>NO.2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CB803E4-700F-444C-9D6E-9AA67A312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1324" y="3782424"/>
            <a:ext cx="1965487" cy="1688122"/>
          </a:xfrm>
          <a:prstGeom prst="rect">
            <a:avLst/>
          </a:prstGeom>
        </p:spPr>
      </p:pic>
      <p:sp>
        <p:nvSpPr>
          <p:cNvPr id="18" name="内容占位符 4">
            <a:extLst>
              <a:ext uri="{FF2B5EF4-FFF2-40B4-BE49-F238E27FC236}">
                <a16:creationId xmlns:a16="http://schemas.microsoft.com/office/drawing/2014/main" id="{B4588905-94CA-4BC4-A3E8-097578EF5DF8}"/>
              </a:ext>
            </a:extLst>
          </p:cNvPr>
          <p:cNvSpPr txBox="1">
            <a:spLocks/>
          </p:cNvSpPr>
          <p:nvPr/>
        </p:nvSpPr>
        <p:spPr>
          <a:xfrm>
            <a:off x="4018460" y="5581701"/>
            <a:ext cx="1351213" cy="374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kern="120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.NET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en-US" altLang="zh-CN" dirty="0">
                <a:solidFill>
                  <a:schemeClr val="tx1"/>
                </a:solidFill>
              </a:rPr>
              <a:t>NO.1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B1570B6-40C9-4EFC-814E-317DECEA3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2673" y="3782745"/>
            <a:ext cx="1965487" cy="1691839"/>
          </a:xfrm>
          <a:prstGeom prst="rect">
            <a:avLst/>
          </a:prstGeom>
        </p:spPr>
      </p:pic>
      <p:sp>
        <p:nvSpPr>
          <p:cNvPr id="20" name="内容占位符 4">
            <a:extLst>
              <a:ext uri="{FF2B5EF4-FFF2-40B4-BE49-F238E27FC236}">
                <a16:creationId xmlns:a16="http://schemas.microsoft.com/office/drawing/2014/main" id="{140CE1F6-87A7-4FD8-B516-CC08F2EE5411}"/>
              </a:ext>
            </a:extLst>
          </p:cNvPr>
          <p:cNvSpPr txBox="1">
            <a:spLocks/>
          </p:cNvSpPr>
          <p:nvPr/>
        </p:nvSpPr>
        <p:spPr>
          <a:xfrm>
            <a:off x="6599809" y="5575402"/>
            <a:ext cx="1351213" cy="374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kern="120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Rust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en-US" altLang="zh-CN" dirty="0">
                <a:solidFill>
                  <a:schemeClr val="tx1"/>
                </a:solidFill>
              </a:rPr>
              <a:t>NO.2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679B65EF-8D33-4003-8E61-260B3EB0DC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74022" y="3782424"/>
            <a:ext cx="1965486" cy="1693409"/>
          </a:xfrm>
          <a:prstGeom prst="rect">
            <a:avLst/>
          </a:prstGeom>
        </p:spPr>
      </p:pic>
      <p:sp>
        <p:nvSpPr>
          <p:cNvPr id="22" name="内容占位符 4">
            <a:extLst>
              <a:ext uri="{FF2B5EF4-FFF2-40B4-BE49-F238E27FC236}">
                <a16:creationId xmlns:a16="http://schemas.microsoft.com/office/drawing/2014/main" id="{33D814C6-9A7B-4E6F-BD0B-F928065BF794}"/>
              </a:ext>
            </a:extLst>
          </p:cNvPr>
          <p:cNvSpPr txBox="1">
            <a:spLocks/>
          </p:cNvSpPr>
          <p:nvPr/>
        </p:nvSpPr>
        <p:spPr>
          <a:xfrm>
            <a:off x="9117006" y="5569103"/>
            <a:ext cx="1598602" cy="374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kern="120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C/C++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en-US" altLang="zh-CN" dirty="0">
                <a:solidFill>
                  <a:schemeClr val="tx1"/>
                </a:solidFill>
              </a:rPr>
              <a:t>NO.1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3" name="Picture 1">
            <a:extLst>
              <a:ext uri="{FF2B5EF4-FFF2-40B4-BE49-F238E27FC236}">
                <a16:creationId xmlns:a16="http://schemas.microsoft.com/office/drawing/2014/main" id="{C7790DFA-20A3-4415-BABE-6573E2B65F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0784" y="215557"/>
            <a:ext cx="2613887" cy="10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722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44;p14">
            <a:extLst>
              <a:ext uri="{FF2B5EF4-FFF2-40B4-BE49-F238E27FC236}">
                <a16:creationId xmlns:a16="http://schemas.microsoft.com/office/drawing/2014/main" id="{734EAFCF-3933-4436-B9DF-361E6BFE6CDA}"/>
              </a:ext>
            </a:extLst>
          </p:cNvPr>
          <p:cNvCxnSpPr/>
          <p:nvPr/>
        </p:nvCxnSpPr>
        <p:spPr>
          <a:xfrm>
            <a:off x="214275" y="793244"/>
            <a:ext cx="81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47C77A69-2677-4007-9495-B26019B74106}"/>
              </a:ext>
            </a:extLst>
          </p:cNvPr>
          <p:cNvSpPr txBox="1"/>
          <p:nvPr/>
        </p:nvSpPr>
        <p:spPr>
          <a:xfrm>
            <a:off x="1409510" y="106681"/>
            <a:ext cx="43332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CN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3. </a:t>
            </a:r>
            <a:r>
              <a:rPr lang="zh-CN" altLang="en-US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项目在国际上的影响</a:t>
            </a:r>
          </a:p>
        </p:txBody>
      </p:sp>
      <p:sp>
        <p:nvSpPr>
          <p:cNvPr id="4" name="Google Shape;220;p24">
            <a:extLst>
              <a:ext uri="{FF2B5EF4-FFF2-40B4-BE49-F238E27FC236}">
                <a16:creationId xmlns:a16="http://schemas.microsoft.com/office/drawing/2014/main" id="{5D72E0BB-1468-48F7-A91C-66051F05BC82}"/>
              </a:ext>
            </a:extLst>
          </p:cNvPr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>
              <a:defRPr/>
            </a:pPr>
            <a:r>
              <a:rPr lang="en-US" altLang="zh-CN" sz="1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Casbin 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项目成长性</a:t>
            </a:r>
            <a:endParaRPr lang="en-US" altLang="zh-CN" sz="18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ork Sans"/>
            </a:endParaRPr>
          </a:p>
        </p:txBody>
      </p:sp>
      <p:sp>
        <p:nvSpPr>
          <p:cNvPr id="5" name="Google Shape;307;p36">
            <a:extLst>
              <a:ext uri="{FF2B5EF4-FFF2-40B4-BE49-F238E27FC236}">
                <a16:creationId xmlns:a16="http://schemas.microsoft.com/office/drawing/2014/main" id="{EA247790-6381-43F5-A4AF-30B942F17060}"/>
              </a:ext>
            </a:extLst>
          </p:cNvPr>
          <p:cNvSpPr txBox="1"/>
          <p:nvPr/>
        </p:nvSpPr>
        <p:spPr>
          <a:xfrm>
            <a:off x="117775" y="1123409"/>
            <a:ext cx="11220785" cy="31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r>
              <a:rPr lang="en-US" altLang="zh-CN" sz="2000" dirty="0">
                <a:solidFill>
                  <a:schemeClr val="tx1"/>
                </a:solidFill>
              </a:rPr>
              <a:t>Casbin </a:t>
            </a:r>
            <a:r>
              <a:rPr lang="zh-CN" altLang="en-US" sz="2000" dirty="0">
                <a:solidFill>
                  <a:schemeClr val="tx1"/>
                </a:solidFill>
              </a:rPr>
              <a:t>曾经在国际上多次被相关领域专家、学者</a:t>
            </a:r>
            <a:r>
              <a:rPr lang="zh-CN" altLang="en-US" sz="2000" dirty="0"/>
              <a:t>宣讲：</a:t>
            </a:r>
          </a:p>
          <a:p>
            <a:r>
              <a:rPr lang="zh-CN" altLang="en-US" sz="2000" dirty="0"/>
              <a:t>（</a:t>
            </a:r>
            <a:r>
              <a:rPr lang="en-US" altLang="zh-CN" sz="2000" dirty="0"/>
              <a:t>1</a:t>
            </a:r>
            <a:r>
              <a:rPr lang="zh-CN" altLang="en-US" sz="2000" dirty="0"/>
              <a:t>）新加坡政府技术部门 </a:t>
            </a:r>
            <a:r>
              <a:rPr lang="en-US" altLang="zh-CN" sz="2000" dirty="0"/>
              <a:t>Open Government Products</a:t>
            </a:r>
            <a:r>
              <a:rPr lang="zh-CN" altLang="en-US" sz="2000" dirty="0"/>
              <a:t>： </a:t>
            </a:r>
            <a:r>
              <a:rPr lang="en-US" altLang="zh-CN" sz="2000" dirty="0">
                <a:hlinkClick r:id="rId2"/>
              </a:rPr>
              <a:t>https://www.youtube.com/watch?v=OTT84oplR9o</a:t>
            </a:r>
            <a:endParaRPr lang="en-US" altLang="zh-CN" sz="2000" dirty="0"/>
          </a:p>
          <a:p>
            <a:r>
              <a:rPr lang="zh-CN" altLang="en-US" sz="2000" dirty="0"/>
              <a:t>（</a:t>
            </a:r>
            <a:r>
              <a:rPr lang="en-US" altLang="zh-CN" sz="2000" dirty="0"/>
              <a:t>2</a:t>
            </a:r>
            <a:r>
              <a:rPr lang="zh-CN" altLang="en-US" sz="2000" dirty="0"/>
              <a:t>）俄罗斯最大在线旅游平台 </a:t>
            </a:r>
            <a:r>
              <a:rPr lang="en-US" altLang="zh-CN" sz="2000" dirty="0">
                <a:hlinkClick r:id="rId3"/>
              </a:rPr>
              <a:t>tutu.ru</a:t>
            </a:r>
            <a:r>
              <a:rPr lang="zh-CN" altLang="en-US" sz="2000" dirty="0"/>
              <a:t>： </a:t>
            </a:r>
            <a:r>
              <a:rPr lang="en-US" altLang="zh-CN" sz="2000" dirty="0">
                <a:hlinkClick r:id="rId4"/>
              </a:rPr>
              <a:t>https://www.youtube.com/watch?v=Z5dUxH4PqYM</a:t>
            </a:r>
            <a:endParaRPr lang="en-US" altLang="zh-CN" sz="2000" dirty="0"/>
          </a:p>
          <a:p>
            <a:r>
              <a:rPr lang="zh-CN" altLang="en-US" sz="2000" dirty="0"/>
              <a:t>（</a:t>
            </a:r>
            <a:r>
              <a:rPr lang="en-US" altLang="zh-CN" sz="2000" dirty="0"/>
              <a:t>3</a:t>
            </a:r>
            <a:r>
              <a:rPr lang="zh-CN" altLang="en-US" sz="2000" dirty="0"/>
              <a:t>）北京大学信息安全系副系主任沈晴霓教授在</a:t>
            </a:r>
            <a:r>
              <a:rPr lang="en-US" altLang="zh-CN" sz="2000" dirty="0"/>
              <a:t>2019</a:t>
            </a:r>
            <a:r>
              <a:rPr lang="zh-CN" altLang="en-US" sz="2000" dirty="0"/>
              <a:t>年互联网经济峰会（香港）：</a:t>
            </a:r>
            <a:r>
              <a:rPr lang="en-US" altLang="zh-CN" sz="2000" dirty="0">
                <a:hlinkClick r:id="rId5"/>
              </a:rPr>
              <a:t>https://ies2019.cyberport.hk/wp-content/uploads/2019/04/Cyber_Qingni-Shen.pdf</a:t>
            </a:r>
            <a:r>
              <a:rPr lang="en-US" altLang="zh-CN" sz="2000" dirty="0"/>
              <a:t> </a:t>
            </a:r>
            <a:endParaRPr lang="zh-CN" altLang="en-US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46A9E96-A45F-4F11-9E54-B6BD8FE04B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631" y="3771290"/>
            <a:ext cx="3876658" cy="23562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F83CFB6-4F8E-4F1F-96A7-DF58478680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2864" y="3771290"/>
            <a:ext cx="3839386" cy="2356288"/>
          </a:xfrm>
          <a:prstGeom prst="rect">
            <a:avLst/>
          </a:prstGeom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8E872D16-F63D-43D8-8411-A33CD0CB6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76361" y="3771290"/>
            <a:ext cx="3137071" cy="235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4471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4;p19"/>
          <p:cNvSpPr txBox="1"/>
          <p:nvPr/>
        </p:nvSpPr>
        <p:spPr>
          <a:xfrm>
            <a:off x="1490813" y="2851649"/>
            <a:ext cx="8708263" cy="1154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lvl="0">
              <a:defRPr/>
            </a:pPr>
            <a:r>
              <a:rPr kumimoji="0" lang="en-US" altLang="zh-CN" sz="7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Work Sans"/>
              </a:rPr>
              <a:t>Casbin</a:t>
            </a:r>
            <a:r>
              <a:rPr lang="zh-CN" altLang="en-US" sz="72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生态建设</a:t>
            </a:r>
            <a:endParaRPr kumimoji="0" lang="en-US" sz="7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Work Sans"/>
            </a:endParaRPr>
          </a:p>
        </p:txBody>
      </p:sp>
      <p:sp>
        <p:nvSpPr>
          <p:cNvPr id="3" name="Google Shape;185;p19"/>
          <p:cNvSpPr txBox="1"/>
          <p:nvPr/>
        </p:nvSpPr>
        <p:spPr>
          <a:xfrm>
            <a:off x="1507014" y="2338049"/>
            <a:ext cx="39099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8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90204"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Roboto"/>
              </a:rPr>
              <a:t>第九部分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37358613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44;p14">
            <a:extLst>
              <a:ext uri="{FF2B5EF4-FFF2-40B4-BE49-F238E27FC236}">
                <a16:creationId xmlns:a16="http://schemas.microsoft.com/office/drawing/2014/main" id="{783BA9BF-35AB-4191-B547-FDC39827F949}"/>
              </a:ext>
            </a:extLst>
          </p:cNvPr>
          <p:cNvCxnSpPr/>
          <p:nvPr/>
        </p:nvCxnSpPr>
        <p:spPr>
          <a:xfrm>
            <a:off x="214275" y="793244"/>
            <a:ext cx="81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220;p24">
            <a:extLst>
              <a:ext uri="{FF2B5EF4-FFF2-40B4-BE49-F238E27FC236}">
                <a16:creationId xmlns:a16="http://schemas.microsoft.com/office/drawing/2014/main" id="{EF0FD44D-63B2-42D3-828F-C1BBA3924552}"/>
              </a:ext>
            </a:extLst>
          </p:cNvPr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>
              <a:defRPr/>
            </a:pPr>
            <a:r>
              <a:rPr lang="en-US" altLang="zh-CN" sz="1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Casbin 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生态建设</a:t>
            </a:r>
            <a:endParaRPr lang="en-US" altLang="zh-CN" sz="18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ork Sans"/>
            </a:endParaRPr>
          </a:p>
        </p:txBody>
      </p:sp>
      <p:sp>
        <p:nvSpPr>
          <p:cNvPr id="4" name="Google Shape;307;p36">
            <a:extLst>
              <a:ext uri="{FF2B5EF4-FFF2-40B4-BE49-F238E27FC236}">
                <a16:creationId xmlns:a16="http://schemas.microsoft.com/office/drawing/2014/main" id="{7D1FA730-39D3-4E5B-A475-D1139119C8E0}"/>
              </a:ext>
            </a:extLst>
          </p:cNvPr>
          <p:cNvSpPr txBox="1"/>
          <p:nvPr/>
        </p:nvSpPr>
        <p:spPr>
          <a:xfrm>
            <a:off x="6737085" y="3054966"/>
            <a:ext cx="5101361" cy="1713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r>
              <a:rPr lang="zh-CN" altLang="en-US" sz="2000" dirty="0"/>
              <a:t>基于</a:t>
            </a:r>
            <a:r>
              <a:rPr lang="en-US" altLang="zh-CN" sz="2000" dirty="0"/>
              <a:t>Node.js</a:t>
            </a:r>
            <a:r>
              <a:rPr lang="zh-CN" altLang="en-US" sz="2000" dirty="0"/>
              <a:t>版</a:t>
            </a:r>
            <a:r>
              <a:rPr lang="en-US" altLang="zh-CN" sz="2000" dirty="0"/>
              <a:t>Casbin</a:t>
            </a:r>
            <a:r>
              <a:rPr lang="zh-CN" altLang="en-US" sz="2000" dirty="0"/>
              <a:t>，包含全部功能</a:t>
            </a:r>
            <a:endParaRPr lang="en-US" altLang="zh-CN" sz="2000" dirty="0"/>
          </a:p>
          <a:p>
            <a:r>
              <a:rPr lang="zh-CN" altLang="en-US" sz="2000" dirty="0"/>
              <a:t>代码高亮</a:t>
            </a:r>
            <a:endParaRPr lang="en-US" altLang="zh-CN" sz="2000" dirty="0"/>
          </a:p>
          <a:p>
            <a:r>
              <a:rPr lang="zh-CN" altLang="en-US" sz="2000" dirty="0"/>
              <a:t>策略评估执行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170C0B-3884-4195-BC42-F01CEE806DCC}"/>
              </a:ext>
            </a:extLst>
          </p:cNvPr>
          <p:cNvSpPr txBox="1"/>
          <p:nvPr/>
        </p:nvSpPr>
        <p:spPr>
          <a:xfrm>
            <a:off x="1728509" y="106681"/>
            <a:ext cx="3695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CN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2. IntelliJ IDEA</a:t>
            </a:r>
            <a:r>
              <a:rPr lang="zh-CN" altLang="en-US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插件</a:t>
            </a:r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D2A4E8E4-290A-4136-BC69-A83138A9F3B6}"/>
              </a:ext>
            </a:extLst>
          </p:cNvPr>
          <p:cNvSpPr txBox="1"/>
          <p:nvPr/>
        </p:nvSpPr>
        <p:spPr>
          <a:xfrm>
            <a:off x="35328" y="5074085"/>
            <a:ext cx="45807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代码高亮、自动补全、格式化、重构</a:t>
            </a:r>
          </a:p>
          <a:p>
            <a:r>
              <a:rPr lang="zh-CN" altLang="en-US" dirty="0"/>
              <a:t>属性定义跳转</a:t>
            </a:r>
          </a:p>
          <a:p>
            <a:r>
              <a:rPr lang="en-US" altLang="zh-CN" dirty="0"/>
              <a:t>CSV</a:t>
            </a:r>
            <a:r>
              <a:rPr lang="zh-CN" altLang="en-US" dirty="0"/>
              <a:t>策略解析</a:t>
            </a:r>
          </a:p>
          <a:p>
            <a:r>
              <a:rPr lang="zh-CN" altLang="en-US" dirty="0"/>
              <a:t>策略评估执行</a:t>
            </a:r>
          </a:p>
        </p:txBody>
      </p:sp>
      <p:pic>
        <p:nvPicPr>
          <p:cNvPr id="7" name="Picture 14">
            <a:extLst>
              <a:ext uri="{FF2B5EF4-FFF2-40B4-BE49-F238E27FC236}">
                <a16:creationId xmlns:a16="http://schemas.microsoft.com/office/drawing/2014/main" id="{1345A619-7CF0-4C8A-A47B-071E81947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37" y="895033"/>
            <a:ext cx="4855529" cy="1266529"/>
          </a:xfrm>
          <a:prstGeom prst="rect">
            <a:avLst/>
          </a:prstGeom>
        </p:spPr>
      </p:pic>
      <p:pic>
        <p:nvPicPr>
          <p:cNvPr id="8" name="Picture 2" descr="Screenshot 1">
            <a:extLst>
              <a:ext uri="{FF2B5EF4-FFF2-40B4-BE49-F238E27FC236}">
                <a16:creationId xmlns:a16="http://schemas.microsoft.com/office/drawing/2014/main" id="{B27E233C-291C-45DA-8E1F-86C22D983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72" y="2263350"/>
            <a:ext cx="4892757" cy="265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Screenshot 2">
            <a:extLst>
              <a:ext uri="{FF2B5EF4-FFF2-40B4-BE49-F238E27FC236}">
                <a16:creationId xmlns:a16="http://schemas.microsoft.com/office/drawing/2014/main" id="{E197DB30-9988-40AD-A7DC-CAC454DE5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916" y="1928342"/>
            <a:ext cx="6182711" cy="356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12">
            <a:extLst>
              <a:ext uri="{FF2B5EF4-FFF2-40B4-BE49-F238E27FC236}">
                <a16:creationId xmlns:a16="http://schemas.microsoft.com/office/drawing/2014/main" id="{DF17673F-428B-4B21-A39C-208C169CEC37}"/>
              </a:ext>
            </a:extLst>
          </p:cNvPr>
          <p:cNvSpPr txBox="1"/>
          <p:nvPr/>
        </p:nvSpPr>
        <p:spPr>
          <a:xfrm>
            <a:off x="5540163" y="5695424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https://plugins.jetbrains.com/plugin/14809-casbin</a:t>
            </a:r>
          </a:p>
        </p:txBody>
      </p:sp>
      <p:pic>
        <p:nvPicPr>
          <p:cNvPr id="11" name="Picture 18">
            <a:extLst>
              <a:ext uri="{FF2B5EF4-FFF2-40B4-BE49-F238E27FC236}">
                <a16:creationId xmlns:a16="http://schemas.microsoft.com/office/drawing/2014/main" id="{FFEE0696-EC54-40B9-AA49-4A1D5901D3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6029" y="387603"/>
            <a:ext cx="1859441" cy="122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6278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44;p14">
            <a:extLst>
              <a:ext uri="{FF2B5EF4-FFF2-40B4-BE49-F238E27FC236}">
                <a16:creationId xmlns:a16="http://schemas.microsoft.com/office/drawing/2014/main" id="{0B3F7A59-1508-45D7-8FFC-0F0EE4BC195A}"/>
              </a:ext>
            </a:extLst>
          </p:cNvPr>
          <p:cNvCxnSpPr/>
          <p:nvPr/>
        </p:nvCxnSpPr>
        <p:spPr>
          <a:xfrm>
            <a:off x="214275" y="793244"/>
            <a:ext cx="81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220;p24">
            <a:extLst>
              <a:ext uri="{FF2B5EF4-FFF2-40B4-BE49-F238E27FC236}">
                <a16:creationId xmlns:a16="http://schemas.microsoft.com/office/drawing/2014/main" id="{86277031-BEDA-401C-9216-DDDC365073E1}"/>
              </a:ext>
            </a:extLst>
          </p:cNvPr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>
              <a:defRPr/>
            </a:pPr>
            <a:r>
              <a:rPr lang="en-US" altLang="zh-CN" sz="1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Casbin 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生态建设</a:t>
            </a:r>
            <a:endParaRPr lang="en-US" altLang="zh-CN" sz="18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ork San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B95280-6F03-48B5-8E2F-5327ACF3DB19}"/>
              </a:ext>
            </a:extLst>
          </p:cNvPr>
          <p:cNvSpPr txBox="1"/>
          <p:nvPr/>
        </p:nvSpPr>
        <p:spPr>
          <a:xfrm>
            <a:off x="354735" y="106681"/>
            <a:ext cx="64427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CN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3. </a:t>
            </a:r>
            <a:r>
              <a:rPr lang="zh-CN" altLang="en-US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第三方视频教程（免费 </a:t>
            </a:r>
            <a:r>
              <a:rPr lang="en-US" altLang="zh-CN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+ </a:t>
            </a:r>
            <a:r>
              <a:rPr lang="zh-CN" altLang="en-US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收费）</a:t>
            </a:r>
          </a:p>
          <a:p>
            <a:pPr lvl="0" algn="ctr">
              <a:defRPr/>
            </a:pPr>
            <a:endParaRPr lang="zh-CN" altLang="en-US" sz="3200" dirty="0">
              <a:solidFill>
                <a:srgbClr val="F38521"/>
              </a:solidFill>
              <a:latin typeface="Arial" panose="020B0604020202090204"/>
              <a:ea typeface="微软雅黑 Light"/>
            </a:endParaRP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6DBE63ED-C74F-461F-99D8-AF5D0A992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532" y="1281911"/>
            <a:ext cx="6509710" cy="2421794"/>
          </a:xfrm>
          <a:prstGeom prst="rect">
            <a:avLst/>
          </a:prstGeom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C7C58984-19F7-4C28-B467-69F34EF82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760" y="3945709"/>
            <a:ext cx="5356435" cy="1534054"/>
          </a:xfrm>
          <a:prstGeom prst="rect">
            <a:avLst/>
          </a:prstGeom>
        </p:spPr>
      </p:pic>
      <p:pic>
        <p:nvPicPr>
          <p:cNvPr id="7" name="Picture 13">
            <a:extLst>
              <a:ext uri="{FF2B5EF4-FFF2-40B4-BE49-F238E27FC236}">
                <a16:creationId xmlns:a16="http://schemas.microsoft.com/office/drawing/2014/main" id="{3F8E0F2B-F84C-429F-8918-4D7A18459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76" y="1287460"/>
            <a:ext cx="3500904" cy="242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6639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4;p19"/>
          <p:cNvSpPr txBox="1"/>
          <p:nvPr/>
        </p:nvSpPr>
        <p:spPr>
          <a:xfrm>
            <a:off x="1490813" y="2851649"/>
            <a:ext cx="8708263" cy="1154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9000" b="0" i="0" u="none" strike="noStrike" cap="none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lvl="0">
              <a:defRPr/>
            </a:pPr>
            <a:r>
              <a:rPr kumimoji="0" lang="en-US" altLang="zh-CN" sz="7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Work Sans"/>
              </a:rPr>
              <a:t>Casbin</a:t>
            </a:r>
            <a:r>
              <a:rPr lang="zh-CN" altLang="en-US" sz="72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社区治理</a:t>
            </a:r>
            <a:endParaRPr kumimoji="0" lang="en-US" sz="7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Work Sans"/>
            </a:endParaRPr>
          </a:p>
        </p:txBody>
      </p:sp>
      <p:sp>
        <p:nvSpPr>
          <p:cNvPr id="3" name="Google Shape;185;p19"/>
          <p:cNvSpPr txBox="1"/>
          <p:nvPr/>
        </p:nvSpPr>
        <p:spPr>
          <a:xfrm>
            <a:off x="1507014" y="2338049"/>
            <a:ext cx="39099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8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90204"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Roboto"/>
              </a:rPr>
              <a:t>第十部分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788920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44;p14">
            <a:extLst>
              <a:ext uri="{FF2B5EF4-FFF2-40B4-BE49-F238E27FC236}">
                <a16:creationId xmlns:a16="http://schemas.microsoft.com/office/drawing/2014/main" id="{A842FB31-708E-4F48-8C7A-CB931627C7EB}"/>
              </a:ext>
            </a:extLst>
          </p:cNvPr>
          <p:cNvCxnSpPr/>
          <p:nvPr/>
        </p:nvCxnSpPr>
        <p:spPr>
          <a:xfrm>
            <a:off x="214275" y="793244"/>
            <a:ext cx="81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220;p24">
            <a:extLst>
              <a:ext uri="{FF2B5EF4-FFF2-40B4-BE49-F238E27FC236}">
                <a16:creationId xmlns:a16="http://schemas.microsoft.com/office/drawing/2014/main" id="{972526CB-8F0A-48C1-ACFF-4A6A72FA1AD7}"/>
              </a:ext>
            </a:extLst>
          </p:cNvPr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>
              <a:defRPr/>
            </a:pPr>
            <a:r>
              <a:rPr lang="en-US" altLang="zh-CN" sz="1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Casbin 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社区治理</a:t>
            </a:r>
            <a:endParaRPr lang="en-US" altLang="zh-CN" sz="18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ork Sans"/>
            </a:endParaRPr>
          </a:p>
        </p:txBody>
      </p:sp>
      <p:sp>
        <p:nvSpPr>
          <p:cNvPr id="4" name="Google Shape;307;p36">
            <a:extLst>
              <a:ext uri="{FF2B5EF4-FFF2-40B4-BE49-F238E27FC236}">
                <a16:creationId xmlns:a16="http://schemas.microsoft.com/office/drawing/2014/main" id="{9FD53E83-E6A8-4785-85A1-1BAD244D91B7}"/>
              </a:ext>
            </a:extLst>
          </p:cNvPr>
          <p:cNvSpPr txBox="1"/>
          <p:nvPr/>
        </p:nvSpPr>
        <p:spPr>
          <a:xfrm>
            <a:off x="214275" y="1007907"/>
            <a:ext cx="4331599" cy="2322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r>
              <a:rPr lang="en-US" altLang="zh-CN" sz="2000" dirty="0">
                <a:solidFill>
                  <a:schemeClr val="tx1"/>
                </a:solidFill>
              </a:rPr>
              <a:t>1 – </a:t>
            </a:r>
            <a:r>
              <a:rPr lang="zh-CN" altLang="en-US" sz="2000" dirty="0">
                <a:solidFill>
                  <a:schemeClr val="tx1"/>
                </a:solidFill>
              </a:rPr>
              <a:t>失联、没做事情、周报未提交</a:t>
            </a:r>
            <a:endParaRPr lang="en-US" altLang="zh-CN" sz="2000" dirty="0">
              <a:solidFill>
                <a:schemeClr val="tx1"/>
              </a:solidFill>
            </a:endParaRPr>
          </a:p>
          <a:p>
            <a:r>
              <a:rPr lang="en-US" altLang="zh-CN" sz="2000" dirty="0">
                <a:solidFill>
                  <a:schemeClr val="tx1"/>
                </a:solidFill>
              </a:rPr>
              <a:t>2 – </a:t>
            </a:r>
            <a:r>
              <a:rPr lang="zh-CN" altLang="en-US" sz="2000" dirty="0">
                <a:solidFill>
                  <a:schemeClr val="tx1"/>
                </a:solidFill>
              </a:rPr>
              <a:t>回了一两个</a:t>
            </a:r>
            <a:r>
              <a:rPr lang="en-US" altLang="zh-CN" sz="2000" dirty="0">
                <a:solidFill>
                  <a:schemeClr val="tx1"/>
                </a:solidFill>
              </a:rPr>
              <a:t>issue</a:t>
            </a:r>
            <a:r>
              <a:rPr lang="zh-CN" altLang="en-US" sz="2000" dirty="0">
                <a:solidFill>
                  <a:schemeClr val="tx1"/>
                </a:solidFill>
              </a:rPr>
              <a:t>，没有代码提交</a:t>
            </a:r>
            <a:endParaRPr lang="en-US" altLang="zh-CN" sz="2000" dirty="0">
              <a:solidFill>
                <a:schemeClr val="tx1"/>
              </a:solidFill>
            </a:endParaRPr>
          </a:p>
          <a:p>
            <a:r>
              <a:rPr lang="en-US" altLang="zh-CN" sz="2000" dirty="0">
                <a:solidFill>
                  <a:schemeClr val="tx1"/>
                </a:solidFill>
              </a:rPr>
              <a:t>3 – </a:t>
            </a:r>
            <a:r>
              <a:rPr lang="zh-CN" altLang="en-US" sz="2000" dirty="0">
                <a:solidFill>
                  <a:schemeClr val="tx1"/>
                </a:solidFill>
              </a:rPr>
              <a:t>进展一般</a:t>
            </a:r>
            <a:endParaRPr lang="en-US" altLang="zh-CN" sz="2000" dirty="0">
              <a:solidFill>
                <a:schemeClr val="tx1"/>
              </a:solidFill>
            </a:endParaRPr>
          </a:p>
          <a:p>
            <a:r>
              <a:rPr lang="en-US" altLang="zh-CN" sz="2000" dirty="0">
                <a:solidFill>
                  <a:schemeClr val="tx1"/>
                </a:solidFill>
              </a:rPr>
              <a:t>4 – </a:t>
            </a:r>
            <a:r>
              <a:rPr lang="zh-CN" altLang="en-US" sz="2000" dirty="0">
                <a:solidFill>
                  <a:schemeClr val="tx1"/>
                </a:solidFill>
              </a:rPr>
              <a:t>有比较好的进展</a:t>
            </a:r>
            <a:endParaRPr lang="en-US" altLang="zh-CN" sz="2000" dirty="0">
              <a:solidFill>
                <a:schemeClr val="tx1"/>
              </a:solidFill>
            </a:endParaRPr>
          </a:p>
          <a:p>
            <a:r>
              <a:rPr lang="en-US" altLang="zh-CN" sz="2000" dirty="0">
                <a:solidFill>
                  <a:schemeClr val="tx1"/>
                </a:solidFill>
              </a:rPr>
              <a:t>5 – </a:t>
            </a:r>
            <a:r>
              <a:rPr lang="zh-CN" altLang="en-US" sz="2000" dirty="0">
                <a:solidFill>
                  <a:schemeClr val="tx1"/>
                </a:solidFill>
              </a:rPr>
              <a:t>天才般的进展</a:t>
            </a:r>
            <a:endParaRPr lang="en-US" altLang="zh-CN" sz="200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F01552F-C82C-4457-AFFF-EE31712C5478}"/>
              </a:ext>
            </a:extLst>
          </p:cNvPr>
          <p:cNvSpPr txBox="1"/>
          <p:nvPr/>
        </p:nvSpPr>
        <p:spPr>
          <a:xfrm>
            <a:off x="1614696" y="106681"/>
            <a:ext cx="392286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CN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1. </a:t>
            </a:r>
            <a:r>
              <a:rPr lang="zh-CN" altLang="en-US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学生周报打分平台</a:t>
            </a:r>
          </a:p>
          <a:p>
            <a:pPr lvl="0" algn="ctr">
              <a:defRPr/>
            </a:pPr>
            <a:endParaRPr lang="zh-CN" altLang="en-US" sz="3200" dirty="0">
              <a:solidFill>
                <a:srgbClr val="F38521"/>
              </a:solidFill>
              <a:latin typeface="Arial" panose="020B0604020202090204"/>
              <a:ea typeface="微软雅黑 Light"/>
            </a:endParaRP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75474687-5461-4C5E-9CBD-CE7536EF6AFE}"/>
              </a:ext>
            </a:extLst>
          </p:cNvPr>
          <p:cNvSpPr txBox="1"/>
          <p:nvPr/>
        </p:nvSpPr>
        <p:spPr>
          <a:xfrm>
            <a:off x="2775544" y="5831579"/>
            <a:ext cx="7469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https://oa.casbin.com/</a:t>
            </a:r>
            <a:r>
              <a:rPr lang="en-US" altLang="zh-CN" dirty="0"/>
              <a:t>                    https://github.com/casbin/casbin-oa</a:t>
            </a:r>
            <a:endParaRPr lang="zh-CN" altLang="en-US" dirty="0"/>
          </a:p>
        </p:txBody>
      </p:sp>
      <p:pic>
        <p:nvPicPr>
          <p:cNvPr id="7" name="Picture 13">
            <a:extLst>
              <a:ext uri="{FF2B5EF4-FFF2-40B4-BE49-F238E27FC236}">
                <a16:creationId xmlns:a16="http://schemas.microsoft.com/office/drawing/2014/main" id="{3587036E-15C8-42A2-9F2C-BD9CC5ACC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0" y="1014439"/>
            <a:ext cx="7429500" cy="2370867"/>
          </a:xfrm>
          <a:prstGeom prst="rect">
            <a:avLst/>
          </a:prstGeom>
        </p:spPr>
      </p:pic>
      <p:pic>
        <p:nvPicPr>
          <p:cNvPr id="8" name="Picture 15">
            <a:extLst>
              <a:ext uri="{FF2B5EF4-FFF2-40B4-BE49-F238E27FC236}">
                <a16:creationId xmlns:a16="http://schemas.microsoft.com/office/drawing/2014/main" id="{B56ED818-7A35-4D36-B8EA-CD7A22620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788" y="3541312"/>
            <a:ext cx="4529253" cy="1943684"/>
          </a:xfrm>
          <a:prstGeom prst="rect">
            <a:avLst/>
          </a:prstGeom>
        </p:spPr>
      </p:pic>
      <p:pic>
        <p:nvPicPr>
          <p:cNvPr id="9" name="Picture 21">
            <a:extLst>
              <a:ext uri="{FF2B5EF4-FFF2-40B4-BE49-F238E27FC236}">
                <a16:creationId xmlns:a16="http://schemas.microsoft.com/office/drawing/2014/main" id="{57B1A4E3-E05D-4FBB-B21C-94B88E41A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92" y="3470543"/>
            <a:ext cx="6096000" cy="225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510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0C012C-2E31-4958-A74C-7054DE7CC96D}"/>
              </a:ext>
            </a:extLst>
          </p:cNvPr>
          <p:cNvSpPr txBox="1"/>
          <p:nvPr/>
        </p:nvSpPr>
        <p:spPr>
          <a:xfrm>
            <a:off x="868919" y="173961"/>
            <a:ext cx="2759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Casnode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38521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rPr>
              <a:t>优势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3852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A4EFC0-73DB-477E-A287-1B16E9C15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0" y="1342239"/>
            <a:ext cx="5369730" cy="46768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F3F6707-D890-4E94-A700-C5727C742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257" y="1441521"/>
            <a:ext cx="4459954" cy="457757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0477262-8C8F-4FFB-B009-07376436B55B}"/>
              </a:ext>
            </a:extLst>
          </p:cNvPr>
          <p:cNvSpPr txBox="1"/>
          <p:nvPr/>
        </p:nvSpPr>
        <p:spPr>
          <a:xfrm>
            <a:off x="868919" y="964734"/>
            <a:ext cx="3921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MarkDown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编辑器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76F8A84-1217-45A2-9C1D-7E4C77D9B8E1}"/>
              </a:ext>
            </a:extLst>
          </p:cNvPr>
          <p:cNvSpPr txBox="1"/>
          <p:nvPr/>
        </p:nvSpPr>
        <p:spPr>
          <a:xfrm>
            <a:off x="8850385" y="964734"/>
            <a:ext cx="2320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富文本编辑器</a:t>
            </a:r>
          </a:p>
        </p:txBody>
      </p:sp>
      <p:sp>
        <p:nvSpPr>
          <p:cNvPr id="9" name="Google Shape;220;p24">
            <a:extLst>
              <a:ext uri="{FF2B5EF4-FFF2-40B4-BE49-F238E27FC236}">
                <a16:creationId xmlns:a16="http://schemas.microsoft.com/office/drawing/2014/main" id="{682E4C3B-8A21-46D2-B8CF-3740085E6556}"/>
              </a:ext>
            </a:extLst>
          </p:cNvPr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lvl="0">
              <a:buSzPts val="1100"/>
              <a:defRPr/>
            </a:pPr>
            <a:r>
              <a:rPr lang="en-US" altLang="zh-CN" sz="1800" kern="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Casnode</a:t>
            </a:r>
            <a:r>
              <a:rPr lang="en-US" altLang="zh-CN" sz="18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</a:p>
        </p:txBody>
      </p:sp>
    </p:spTree>
    <p:extLst>
      <p:ext uri="{BB962C8B-B14F-4D97-AF65-F5344CB8AC3E}">
        <p14:creationId xmlns:p14="http://schemas.microsoft.com/office/powerpoint/2010/main" val="279745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44;p14">
            <a:extLst>
              <a:ext uri="{FF2B5EF4-FFF2-40B4-BE49-F238E27FC236}">
                <a16:creationId xmlns:a16="http://schemas.microsoft.com/office/drawing/2014/main" id="{B65A7FFB-99ED-45F8-BEC5-784CC018801E}"/>
              </a:ext>
            </a:extLst>
          </p:cNvPr>
          <p:cNvCxnSpPr/>
          <p:nvPr/>
        </p:nvCxnSpPr>
        <p:spPr>
          <a:xfrm>
            <a:off x="214275" y="793244"/>
            <a:ext cx="81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220;p24">
            <a:extLst>
              <a:ext uri="{FF2B5EF4-FFF2-40B4-BE49-F238E27FC236}">
                <a16:creationId xmlns:a16="http://schemas.microsoft.com/office/drawing/2014/main" id="{1ED9CF21-00D9-4B4B-8077-5A649080657B}"/>
              </a:ext>
            </a:extLst>
          </p:cNvPr>
          <p:cNvSpPr txBox="1"/>
          <p:nvPr/>
        </p:nvSpPr>
        <p:spPr>
          <a:xfrm>
            <a:off x="182425" y="6279419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2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>
              <a:defRPr/>
            </a:pPr>
            <a:r>
              <a:rPr lang="en-US" altLang="zh-CN" sz="1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Casbin 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社区治理</a:t>
            </a:r>
            <a:endParaRPr lang="en-US" altLang="zh-CN" sz="18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ork Sans"/>
            </a:endParaRPr>
          </a:p>
        </p:txBody>
      </p:sp>
      <p:sp>
        <p:nvSpPr>
          <p:cNvPr id="4" name="Google Shape;307;p36">
            <a:extLst>
              <a:ext uri="{FF2B5EF4-FFF2-40B4-BE49-F238E27FC236}">
                <a16:creationId xmlns:a16="http://schemas.microsoft.com/office/drawing/2014/main" id="{FBF13E33-DFFA-43A9-AF28-E85FC1FBBC79}"/>
              </a:ext>
            </a:extLst>
          </p:cNvPr>
          <p:cNvSpPr txBox="1"/>
          <p:nvPr/>
        </p:nvSpPr>
        <p:spPr>
          <a:xfrm>
            <a:off x="214275" y="1007908"/>
            <a:ext cx="6273611" cy="505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○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Code Pro"/>
              <a:buChar char="■"/>
              <a:defRPr sz="24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r>
              <a:rPr lang="zh-CN" altLang="en-US" sz="2000" dirty="0">
                <a:solidFill>
                  <a:schemeClr val="tx1"/>
                </a:solidFill>
              </a:rPr>
              <a:t>支持 </a:t>
            </a:r>
            <a:r>
              <a:rPr lang="en-US" altLang="zh-CN" sz="2000" dirty="0">
                <a:solidFill>
                  <a:schemeClr val="tx1"/>
                </a:solidFill>
              </a:rPr>
              <a:t>PC + </a:t>
            </a:r>
            <a:r>
              <a:rPr lang="zh-CN" altLang="en-US" sz="2000" dirty="0">
                <a:solidFill>
                  <a:schemeClr val="tx1"/>
                </a:solidFill>
              </a:rPr>
              <a:t>移动端；</a:t>
            </a:r>
          </a:p>
          <a:p>
            <a:r>
              <a:rPr lang="zh-CN" altLang="en-US" sz="2000" dirty="0">
                <a:solidFill>
                  <a:schemeClr val="tx1"/>
                </a:solidFill>
              </a:rPr>
              <a:t>支持 </a:t>
            </a:r>
            <a:r>
              <a:rPr lang="en-US" altLang="zh-CN" sz="2000" dirty="0">
                <a:solidFill>
                  <a:schemeClr val="tx1"/>
                </a:solidFill>
              </a:rPr>
              <a:t>MySQL</a:t>
            </a:r>
            <a:r>
              <a:rPr lang="zh-CN" altLang="en-US" sz="2000" dirty="0">
                <a:solidFill>
                  <a:schemeClr val="tx1"/>
                </a:solidFill>
              </a:rPr>
              <a:t>、</a:t>
            </a:r>
            <a:r>
              <a:rPr lang="en-US" altLang="zh-CN" sz="2000" dirty="0">
                <a:solidFill>
                  <a:schemeClr val="tx1"/>
                </a:solidFill>
              </a:rPr>
              <a:t>PostgreSQL</a:t>
            </a:r>
            <a:r>
              <a:rPr lang="zh-CN" altLang="en-US" sz="2000" dirty="0">
                <a:solidFill>
                  <a:schemeClr val="tx1"/>
                </a:solidFill>
              </a:rPr>
              <a:t>、</a:t>
            </a:r>
            <a:r>
              <a:rPr lang="en-US" altLang="zh-CN" sz="2000" dirty="0">
                <a:solidFill>
                  <a:schemeClr val="tx1"/>
                </a:solidFill>
              </a:rPr>
              <a:t>SQL Server </a:t>
            </a:r>
            <a:r>
              <a:rPr lang="zh-CN" altLang="en-US" sz="2000" dirty="0">
                <a:solidFill>
                  <a:schemeClr val="tx1"/>
                </a:solidFill>
              </a:rPr>
              <a:t>等 </a:t>
            </a:r>
            <a:r>
              <a:rPr lang="en-US" altLang="zh-CN" sz="2000" dirty="0">
                <a:solidFill>
                  <a:schemeClr val="tx1"/>
                </a:solidFill>
              </a:rPr>
              <a:t>10 </a:t>
            </a:r>
            <a:r>
              <a:rPr lang="zh-CN" altLang="en-US" sz="2000" dirty="0">
                <a:solidFill>
                  <a:schemeClr val="tx1"/>
                </a:solidFill>
              </a:rPr>
              <a:t>多种数据库；</a:t>
            </a:r>
          </a:p>
          <a:p>
            <a:r>
              <a:rPr lang="zh-CN" altLang="en-US" sz="2000" dirty="0">
                <a:solidFill>
                  <a:schemeClr val="tx1"/>
                </a:solidFill>
              </a:rPr>
              <a:t>包含手机号验证码、邮箱、</a:t>
            </a:r>
            <a:r>
              <a:rPr lang="en-US" altLang="zh-CN" sz="2000" dirty="0">
                <a:solidFill>
                  <a:schemeClr val="tx1"/>
                </a:solidFill>
              </a:rPr>
              <a:t>QQ</a:t>
            </a:r>
            <a:r>
              <a:rPr lang="zh-CN" altLang="en-US" sz="2000" dirty="0">
                <a:solidFill>
                  <a:schemeClr val="tx1"/>
                </a:solidFill>
              </a:rPr>
              <a:t>、微信扫码、</a:t>
            </a:r>
            <a:r>
              <a:rPr lang="en-US" altLang="zh-CN" sz="2000" dirty="0">
                <a:solidFill>
                  <a:schemeClr val="tx1"/>
                </a:solidFill>
              </a:rPr>
              <a:t>GitHub</a:t>
            </a:r>
            <a:r>
              <a:rPr lang="zh-CN" altLang="en-US" sz="2000" dirty="0">
                <a:solidFill>
                  <a:schemeClr val="tx1"/>
                </a:solidFill>
              </a:rPr>
              <a:t>、</a:t>
            </a:r>
            <a:r>
              <a:rPr lang="en-US" altLang="zh-CN" sz="2000" dirty="0">
                <a:solidFill>
                  <a:schemeClr val="tx1"/>
                </a:solidFill>
              </a:rPr>
              <a:t>Google </a:t>
            </a:r>
            <a:r>
              <a:rPr lang="zh-CN" altLang="en-US" sz="2000" dirty="0">
                <a:solidFill>
                  <a:schemeClr val="tx1"/>
                </a:solidFill>
              </a:rPr>
              <a:t>注册、登录；</a:t>
            </a:r>
          </a:p>
          <a:p>
            <a:r>
              <a:rPr lang="zh-CN" altLang="en-US" sz="2000" dirty="0">
                <a:solidFill>
                  <a:schemeClr val="tx1"/>
                </a:solidFill>
              </a:rPr>
              <a:t>支持后台管理页面（可管理 </a:t>
            </a:r>
            <a:r>
              <a:rPr lang="en-US" altLang="zh-CN" sz="2000" dirty="0">
                <a:solidFill>
                  <a:schemeClr val="tx1"/>
                </a:solidFill>
              </a:rPr>
              <a:t>Tab</a:t>
            </a:r>
            <a:r>
              <a:rPr lang="zh-CN" altLang="en-US" sz="2000" dirty="0">
                <a:solidFill>
                  <a:schemeClr val="tx1"/>
                </a:solidFill>
              </a:rPr>
              <a:t>、节点、帖子、用户等）；</a:t>
            </a:r>
          </a:p>
          <a:p>
            <a:r>
              <a:rPr lang="zh-CN" altLang="en-US" sz="2000" dirty="0">
                <a:solidFill>
                  <a:schemeClr val="tx1"/>
                </a:solidFill>
              </a:rPr>
              <a:t>支持 </a:t>
            </a:r>
            <a:r>
              <a:rPr lang="en-US" altLang="zh-CN" sz="2000" dirty="0">
                <a:solidFill>
                  <a:schemeClr val="tx1"/>
                </a:solidFill>
              </a:rPr>
              <a:t>@ </a:t>
            </a:r>
            <a:r>
              <a:rPr lang="zh-CN" altLang="en-US" sz="2000" dirty="0">
                <a:solidFill>
                  <a:schemeClr val="tx1"/>
                </a:solidFill>
              </a:rPr>
              <a:t>消息提醒 </a:t>
            </a:r>
            <a:r>
              <a:rPr lang="en-US" altLang="zh-CN" sz="2000" dirty="0">
                <a:solidFill>
                  <a:schemeClr val="tx1"/>
                </a:solidFill>
              </a:rPr>
              <a:t>+ </a:t>
            </a:r>
            <a:r>
              <a:rPr lang="zh-CN" altLang="en-US" sz="2000" dirty="0">
                <a:solidFill>
                  <a:schemeClr val="tx1"/>
                </a:solidFill>
              </a:rPr>
              <a:t>邮件提醒；</a:t>
            </a:r>
          </a:p>
          <a:p>
            <a:r>
              <a:rPr lang="zh-CN" altLang="en-US" sz="2000" dirty="0">
                <a:solidFill>
                  <a:schemeClr val="tx1"/>
                </a:solidFill>
              </a:rPr>
              <a:t>支持管理员删帖、修改帖子内容；</a:t>
            </a:r>
          </a:p>
          <a:p>
            <a:r>
              <a:rPr lang="zh-CN" altLang="en-US" sz="2000" dirty="0">
                <a:solidFill>
                  <a:schemeClr val="tx1"/>
                </a:solidFill>
              </a:rPr>
              <a:t>支持设置版主、支持三种模式置顶（全局、</a:t>
            </a:r>
            <a:r>
              <a:rPr lang="en-US" altLang="zh-CN" sz="2000" dirty="0">
                <a:solidFill>
                  <a:schemeClr val="tx1"/>
                </a:solidFill>
              </a:rPr>
              <a:t>tab</a:t>
            </a:r>
            <a:r>
              <a:rPr lang="zh-CN" altLang="en-US" sz="2000" dirty="0">
                <a:solidFill>
                  <a:schemeClr val="tx1"/>
                </a:solidFill>
              </a:rPr>
              <a:t>、节点）；</a:t>
            </a:r>
          </a:p>
          <a:p>
            <a:r>
              <a:rPr lang="zh-CN" altLang="en-US" sz="2000" dirty="0">
                <a:solidFill>
                  <a:schemeClr val="tx1"/>
                </a:solidFill>
              </a:rPr>
              <a:t>支持一键粘贴图片（集成阿里云 </a:t>
            </a:r>
            <a:r>
              <a:rPr lang="en-US" altLang="zh-CN" sz="2000" dirty="0">
                <a:solidFill>
                  <a:schemeClr val="tx1"/>
                </a:solidFill>
              </a:rPr>
              <a:t>CDN </a:t>
            </a:r>
            <a:r>
              <a:rPr lang="zh-CN" altLang="en-US" sz="2000" dirty="0">
                <a:solidFill>
                  <a:schemeClr val="tx1"/>
                </a:solidFill>
              </a:rPr>
              <a:t>图床）；</a:t>
            </a:r>
          </a:p>
          <a:p>
            <a:r>
              <a:rPr lang="zh-CN" altLang="en-US" sz="2000" dirty="0">
                <a:solidFill>
                  <a:schemeClr val="tx1"/>
                </a:solidFill>
              </a:rPr>
              <a:t>支持文件附件、支持文件库管理附件；</a:t>
            </a:r>
          </a:p>
          <a:p>
            <a:r>
              <a:rPr lang="zh-CN" altLang="en-US" sz="2000" dirty="0">
                <a:solidFill>
                  <a:schemeClr val="tx1"/>
                </a:solidFill>
              </a:rPr>
              <a:t>支持从 </a:t>
            </a:r>
            <a:r>
              <a:rPr lang="en-US" altLang="zh-CN" sz="2000" dirty="0" err="1">
                <a:solidFill>
                  <a:schemeClr val="tx1"/>
                </a:solidFill>
              </a:rPr>
              <a:t>DiscuzX</a:t>
            </a:r>
            <a:r>
              <a:rPr lang="en-US" altLang="zh-CN" sz="2000" dirty="0">
                <a:solidFill>
                  <a:schemeClr val="tx1"/>
                </a:solidFill>
              </a:rPr>
              <a:t> </a:t>
            </a:r>
            <a:r>
              <a:rPr lang="zh-CN" altLang="en-US" sz="2000" dirty="0">
                <a:solidFill>
                  <a:schemeClr val="tx1"/>
                </a:solidFill>
              </a:rPr>
              <a:t>一键导入帖子；</a:t>
            </a:r>
          </a:p>
          <a:p>
            <a:r>
              <a:rPr lang="zh-CN" altLang="en-US" sz="2000" dirty="0">
                <a:solidFill>
                  <a:schemeClr val="tx1"/>
                </a:solidFill>
              </a:rPr>
              <a:t>整站采用 </a:t>
            </a:r>
            <a:r>
              <a:rPr lang="en-US" altLang="zh-CN" sz="2000" dirty="0">
                <a:solidFill>
                  <a:schemeClr val="tx1"/>
                </a:solidFill>
              </a:rPr>
              <a:t>React + Go </a:t>
            </a:r>
            <a:r>
              <a:rPr lang="zh-CN" altLang="en-US" sz="2000" dirty="0">
                <a:solidFill>
                  <a:schemeClr val="tx1"/>
                </a:solidFill>
              </a:rPr>
              <a:t>前后端分离技术，开源格式规范，支持二次开发。</a:t>
            </a:r>
            <a:endParaRPr lang="en-US" altLang="zh-CN" sz="200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6589AAC-5CF8-494D-8745-4D2B09CF4AAC}"/>
              </a:ext>
            </a:extLst>
          </p:cNvPr>
          <p:cNvSpPr txBox="1"/>
          <p:nvPr/>
        </p:nvSpPr>
        <p:spPr>
          <a:xfrm>
            <a:off x="2435433" y="106681"/>
            <a:ext cx="22813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CN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2. </a:t>
            </a:r>
            <a:r>
              <a:rPr lang="zh-CN" altLang="en-US" sz="3200" dirty="0">
                <a:solidFill>
                  <a:srgbClr val="F38521"/>
                </a:solidFill>
                <a:latin typeface="Arial" panose="020B0604020202090204"/>
                <a:ea typeface="微软雅黑 Light"/>
              </a:rPr>
              <a:t>社区论坛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227BC1-9409-4905-9B16-345BF7699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4969" y="14086"/>
            <a:ext cx="4127987" cy="2318966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87C4317-794E-4C45-BACB-114C696AC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5892" y="2387115"/>
            <a:ext cx="2216742" cy="4179538"/>
          </a:xfrm>
          <a:prstGeom prst="rect">
            <a:avLst/>
          </a:prstGeom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65DFCA04-FA40-4C36-8C7F-FC1318F55E88}"/>
              </a:ext>
            </a:extLst>
          </p:cNvPr>
          <p:cNvSpPr txBox="1"/>
          <p:nvPr/>
        </p:nvSpPr>
        <p:spPr>
          <a:xfrm>
            <a:off x="3480652" y="6381987"/>
            <a:ext cx="3039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https://</a:t>
            </a:r>
            <a:r>
              <a:rPr lang="en-US" altLang="zh-CN" dirty="0">
                <a:solidFill>
                  <a:schemeClr val="bg1"/>
                </a:solidFill>
              </a:rPr>
              <a:t>forum</a:t>
            </a:r>
            <a:r>
              <a:rPr lang="zh-CN" altLang="en-US" dirty="0">
                <a:solidFill>
                  <a:schemeClr val="bg1"/>
                </a:solidFill>
              </a:rPr>
              <a:t>.casbin.com/</a:t>
            </a:r>
          </a:p>
        </p:txBody>
      </p:sp>
    </p:spTree>
    <p:extLst>
      <p:ext uri="{BB962C8B-B14F-4D97-AF65-F5344CB8AC3E}">
        <p14:creationId xmlns:p14="http://schemas.microsoft.com/office/powerpoint/2010/main" val="27192609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6;p32"/>
          <p:cNvSpPr txBox="1"/>
          <p:nvPr/>
        </p:nvSpPr>
        <p:spPr>
          <a:xfrm>
            <a:off x="452845" y="2846063"/>
            <a:ext cx="11286309" cy="30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lvl="0">
              <a:lnSpc>
                <a:spcPct val="150000"/>
              </a:lnSpc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Work Sans"/>
              </a:rPr>
              <a:t>社区开源地址：</a:t>
            </a:r>
            <a:r>
              <a:rPr lang="en-US" altLang="zh-CN" sz="3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hlinkClick r:id="rId2"/>
              </a:rPr>
              <a:t> https://github.com/casbin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Work Sans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3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社区官网：</a:t>
            </a:r>
            <a:r>
              <a:rPr lang="en-US" altLang="zh-CN" sz="3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kern="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https://casbin.org/</a:t>
            </a:r>
            <a:endParaRPr lang="en-US" altLang="zh-CN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社区官方邮箱：</a:t>
            </a:r>
            <a:r>
              <a:rPr lang="en-US" altLang="zh-CN" sz="3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hlinkClick r:id="rId4"/>
              </a:rPr>
              <a:t>admin@casbin.org</a:t>
            </a:r>
            <a:endParaRPr lang="en-US" altLang="zh-CN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90204"/>
              <a:buNone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Work Sans"/>
            </a:endParaRPr>
          </a:p>
        </p:txBody>
      </p:sp>
      <p:sp>
        <p:nvSpPr>
          <p:cNvPr id="3" name="Google Shape;277;p32"/>
          <p:cNvSpPr txBox="1"/>
          <p:nvPr/>
        </p:nvSpPr>
        <p:spPr>
          <a:xfrm>
            <a:off x="1391386" y="1221873"/>
            <a:ext cx="3703800" cy="789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8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1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1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1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1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1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1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1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  <a:defRPr sz="1100" b="0" i="0" u="none" strike="noStrike" cap="none">
                <a:solidFill>
                  <a:srgbClr val="FFFF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90204"/>
              <a:buNone/>
              <a:defRPr/>
            </a:pPr>
            <a:r>
              <a:rPr kumimoji="0" lang="zh-CN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Roboto"/>
              </a:rPr>
              <a:t>谢谢聆听！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2399</TotalTime>
  <Words>6360</Words>
  <Application>Microsoft Office PowerPoint</Application>
  <PresentationFormat>Widescreen</PresentationFormat>
  <Paragraphs>499</Paragraphs>
  <Slides>91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101" baseType="lpstr">
      <vt:lpstr>微软雅黑</vt:lpstr>
      <vt:lpstr>思源黑体 CN Bold</vt:lpstr>
      <vt:lpstr>思源黑体 CN Medium</vt:lpstr>
      <vt:lpstr>思源黑体 CN Regular</vt:lpstr>
      <vt:lpstr>等线</vt:lpstr>
      <vt:lpstr>等线 Light</vt:lpstr>
      <vt:lpstr>黑体</vt:lpstr>
      <vt:lpstr>Arial</vt:lpstr>
      <vt:lpstr>Source Code Pro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Xie Kininaru</dc:creator>
  <cp:lastModifiedBy>Yang Luo</cp:lastModifiedBy>
  <cp:revision>25</cp:revision>
  <dcterms:created xsi:type="dcterms:W3CDTF">2021-07-13T06:19:17Z</dcterms:created>
  <dcterms:modified xsi:type="dcterms:W3CDTF">2021-07-21T01:54:57Z</dcterms:modified>
</cp:coreProperties>
</file>